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sldIdLst>
    <p:sldId id="270" r:id="rId5"/>
  </p:sldIdLst>
  <p:sldSz cx="7559675" cy="10439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468" userDrawn="1">
          <p15:clr>
            <a:srgbClr val="A4A3A4"/>
          </p15:clr>
        </p15:guide>
        <p15:guide id="2" pos="294" userDrawn="1">
          <p15:clr>
            <a:srgbClr val="A4A3A4"/>
          </p15:clr>
        </p15:guide>
        <p15:guide id="3" orient="horz" pos="952" userDrawn="1">
          <p15:clr>
            <a:srgbClr val="A4A3A4"/>
          </p15:clr>
        </p15:guide>
        <p15:guide id="4" orient="horz" pos="62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28"/>
    <a:srgbClr val="003D29"/>
    <a:srgbClr val="FDF9EC"/>
    <a:srgbClr val="025C64"/>
    <a:srgbClr val="FFC1B4"/>
    <a:srgbClr val="E9E9EB"/>
    <a:srgbClr val="3C7EC0"/>
    <a:srgbClr val="0524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505" autoAdjust="0"/>
    <p:restoredTop sz="94660"/>
  </p:normalViewPr>
  <p:slideViewPr>
    <p:cSldViewPr snapToGrid="0">
      <p:cViewPr varScale="1">
        <p:scale>
          <a:sx n="49" d="100"/>
          <a:sy n="49" d="100"/>
        </p:scale>
        <p:origin x="1644" y="68"/>
      </p:cViewPr>
      <p:guideLst>
        <p:guide pos="4468"/>
        <p:guide pos="294"/>
        <p:guide orient="horz" pos="952"/>
        <p:guide orient="horz" pos="62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ryl Edwards" userId="0dc614a1-69cb-4c4c-98f3-5a23a1fcce29" providerId="ADAL" clId="{6B62FA13-94DF-44FA-89D5-423FD69945FC}"/>
    <pc:docChg chg="custSel modSld">
      <pc:chgData name="Cheryl Edwards" userId="0dc614a1-69cb-4c4c-98f3-5a23a1fcce29" providerId="ADAL" clId="{6B62FA13-94DF-44FA-89D5-423FD69945FC}" dt="2026-08-14T06:47:28.987" v="0" actId="313"/>
      <pc:docMkLst>
        <pc:docMk/>
      </pc:docMkLst>
      <pc:sldChg chg="modSp mod">
        <pc:chgData name="Cheryl Edwards" userId="0dc614a1-69cb-4c4c-98f3-5a23a1fcce29" providerId="ADAL" clId="{6B62FA13-94DF-44FA-89D5-423FD69945FC}" dt="2026-08-14T06:47:28.987" v="0" actId="313"/>
        <pc:sldMkLst>
          <pc:docMk/>
          <pc:sldMk cId="4051194607" sldId="270"/>
        </pc:sldMkLst>
        <pc:graphicFrameChg chg="modGraphic">
          <ac:chgData name="Cheryl Edwards" userId="0dc614a1-69cb-4c4c-98f3-5a23a1fcce29" providerId="ADAL" clId="{6B62FA13-94DF-44FA-89D5-423FD69945FC}" dt="2026-08-14T06:47:28.987" v="0" actId="313"/>
          <ac:graphicFrameMkLst>
            <pc:docMk/>
            <pc:sldMk cId="4051194607" sldId="270"/>
            <ac:graphicFrameMk id="3" creationId="{EE1CAC87-4491-4C44-0625-DDF7FB504444}"/>
          </ac:graphicFrameMkLst>
        </pc:graphicFrame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6497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4125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93101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55804"/>
            <a:ext cx="6520220" cy="201780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9728" y="2779007"/>
            <a:ext cx="6520220" cy="66237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9728" y="9675780"/>
            <a:ext cx="1700927" cy="555801"/>
          </a:xfrm>
          <a:prstGeom prst="rect">
            <a:avLst/>
          </a:prstGeom>
        </p:spPr>
        <p:txBody>
          <a:bodyPr vert="horz" lIns="91440" tIns="45720" rIns="91440" bIns="45720" rtlCol="0" anchor="ctr"/>
          <a:lstStyle>
            <a:lvl1pPr algn="l">
              <a:defRPr sz="992">
                <a:solidFill>
                  <a:schemeClr val="tx1">
                    <a:tint val="75000"/>
                  </a:schemeClr>
                </a:solidFill>
              </a:defRPr>
            </a:lvl1pPr>
          </a:lstStyle>
          <a:p>
            <a:fld id="{8EC82B92-D9EB-4C93-9D16-841CAB0FF939}" type="datetimeFigureOut">
              <a:rPr lang="en-GB" smtClean="0"/>
              <a:t>14/08/2026</a:t>
            </a:fld>
            <a:endParaRPr lang="en-GB"/>
          </a:p>
        </p:txBody>
      </p:sp>
      <p:sp>
        <p:nvSpPr>
          <p:cNvPr id="5" name="Footer Placeholder 4"/>
          <p:cNvSpPr>
            <a:spLocks noGrp="1"/>
          </p:cNvSpPr>
          <p:nvPr>
            <p:ph type="ftr" sz="quarter" idx="3"/>
          </p:nvPr>
        </p:nvSpPr>
        <p:spPr>
          <a:xfrm>
            <a:off x="2504143" y="9675780"/>
            <a:ext cx="2551390" cy="555801"/>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5339020" y="9675780"/>
            <a:ext cx="1700927" cy="555801"/>
          </a:xfrm>
          <a:prstGeom prst="rect">
            <a:avLst/>
          </a:prstGeom>
        </p:spPr>
        <p:txBody>
          <a:bodyPr vert="horz" lIns="91440" tIns="45720" rIns="91440" bIns="45720" rtlCol="0" anchor="ctr"/>
          <a:lstStyle>
            <a:lvl1pPr algn="r">
              <a:defRPr sz="992">
                <a:solidFill>
                  <a:schemeClr val="tx1">
                    <a:tint val="75000"/>
                  </a:schemeClr>
                </a:solidFill>
              </a:defRPr>
            </a:lvl1pPr>
          </a:lstStyle>
          <a:p>
            <a:fld id="{102F9D6A-3FE9-48B6-B078-FBB5C15572FF}" type="slidenum">
              <a:rPr lang="en-GB" smtClean="0"/>
              <a:t>‹#›</a:t>
            </a:fld>
            <a:endParaRPr lang="en-GB"/>
          </a:p>
        </p:txBody>
      </p:sp>
    </p:spTree>
    <p:extLst>
      <p:ext uri="{BB962C8B-B14F-4D97-AF65-F5344CB8AC3E}">
        <p14:creationId xmlns:p14="http://schemas.microsoft.com/office/powerpoint/2010/main" val="170838560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90FD007-E2F8-7CD0-FC2F-1064E0BB7834}"/>
              </a:ext>
            </a:extLst>
          </p:cNvPr>
          <p:cNvSpPr>
            <a:spLocks noGrp="1" noRot="1" noMove="1" noResize="1" noEditPoints="1" noAdjustHandles="1" noChangeArrowheads="1" noChangeShapeType="1"/>
          </p:cNvSpPr>
          <p:nvPr/>
        </p:nvSpPr>
        <p:spPr>
          <a:xfrm>
            <a:off x="0" y="0"/>
            <a:ext cx="7559675" cy="1460002"/>
          </a:xfrm>
          <a:prstGeom prst="rect">
            <a:avLst/>
          </a:prstGeom>
          <a:solidFill>
            <a:srgbClr val="003D29"/>
          </a:solidFill>
          <a:ln>
            <a:solidFill>
              <a:srgbClr val="003D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272634C6-1116-58CB-A4D5-531FBEDC6B9A}"/>
              </a:ext>
            </a:extLst>
          </p:cNvPr>
          <p:cNvSpPr txBox="1"/>
          <p:nvPr/>
        </p:nvSpPr>
        <p:spPr>
          <a:xfrm>
            <a:off x="152780" y="191392"/>
            <a:ext cx="5397789" cy="1077218"/>
          </a:xfrm>
          <a:prstGeom prst="rect">
            <a:avLst/>
          </a:prstGeom>
          <a:noFill/>
        </p:spPr>
        <p:txBody>
          <a:bodyPr wrap="square" lIns="91440" tIns="45720" rIns="91440" bIns="45720" rtlCol="0" anchor="t">
            <a:spAutoFit/>
          </a:bodyPr>
          <a:lstStyle/>
          <a:p>
            <a:r>
              <a:rPr lang="en-US" sz="4000" b="1" dirty="0">
                <a:solidFill>
                  <a:srgbClr val="FDF9EC"/>
                </a:solidFill>
                <a:latin typeface="Oswald"/>
                <a:cs typeface="Times New Roman"/>
              </a:rPr>
              <a:t>Boots Burton</a:t>
            </a:r>
          </a:p>
          <a:p>
            <a:r>
              <a:rPr lang="en-US" sz="2400" b="1" dirty="0">
                <a:solidFill>
                  <a:srgbClr val="FDF9EC"/>
                </a:solidFill>
                <a:latin typeface="Oswald"/>
                <a:cs typeface="Times New Roman"/>
              </a:rPr>
              <a:t>Menu 17</a:t>
            </a:r>
            <a:r>
              <a:rPr lang="en-US" sz="2400" b="1" baseline="30000" dirty="0">
                <a:solidFill>
                  <a:srgbClr val="FDF9EC"/>
                </a:solidFill>
                <a:latin typeface="Oswald"/>
                <a:cs typeface="Times New Roman"/>
              </a:rPr>
              <a:t>th</a:t>
            </a:r>
            <a:r>
              <a:rPr lang="en-US" sz="2400" b="1" dirty="0">
                <a:solidFill>
                  <a:srgbClr val="FDF9EC"/>
                </a:solidFill>
                <a:latin typeface="Oswald"/>
                <a:cs typeface="Times New Roman"/>
              </a:rPr>
              <a:t> August </a:t>
            </a:r>
            <a:endParaRPr lang="en-GB" sz="2400" b="1" dirty="0">
              <a:solidFill>
                <a:srgbClr val="FDF9EC"/>
              </a:solidFill>
              <a:latin typeface="Oswald"/>
              <a:cs typeface="Times New Roman"/>
            </a:endParaRPr>
          </a:p>
        </p:txBody>
      </p:sp>
      <p:graphicFrame>
        <p:nvGraphicFramePr>
          <p:cNvPr id="3" name="Table 2">
            <a:extLst>
              <a:ext uri="{FF2B5EF4-FFF2-40B4-BE49-F238E27FC236}">
                <a16:creationId xmlns:a16="http://schemas.microsoft.com/office/drawing/2014/main" id="{EE1CAC87-4491-4C44-0625-DDF7FB504444}"/>
              </a:ext>
            </a:extLst>
          </p:cNvPr>
          <p:cNvGraphicFramePr>
            <a:graphicFrameLocks noGrp="1"/>
          </p:cNvGraphicFramePr>
          <p:nvPr>
            <p:extLst>
              <p:ext uri="{D42A27DB-BD31-4B8C-83A1-F6EECF244321}">
                <p14:modId xmlns:p14="http://schemas.microsoft.com/office/powerpoint/2010/main" val="1368723176"/>
              </p:ext>
            </p:extLst>
          </p:nvPr>
        </p:nvGraphicFramePr>
        <p:xfrm>
          <a:off x="-5892" y="1457937"/>
          <a:ext cx="7646719" cy="8981461"/>
        </p:xfrm>
        <a:graphic>
          <a:graphicData uri="http://schemas.openxmlformats.org/drawingml/2006/table">
            <a:tbl>
              <a:tblPr firstRow="1" bandRow="1">
                <a:tableStyleId>{616DA210-FB5B-4158-B5E0-FEB733F419BA}</a:tableStyleId>
              </a:tblPr>
              <a:tblGrid>
                <a:gridCol w="1995606">
                  <a:extLst>
                    <a:ext uri="{9D8B030D-6E8A-4147-A177-3AD203B41FA5}">
                      <a16:colId xmlns:a16="http://schemas.microsoft.com/office/drawing/2014/main" val="4251156607"/>
                    </a:ext>
                  </a:extLst>
                </a:gridCol>
                <a:gridCol w="5651113">
                  <a:extLst>
                    <a:ext uri="{9D8B030D-6E8A-4147-A177-3AD203B41FA5}">
                      <a16:colId xmlns:a16="http://schemas.microsoft.com/office/drawing/2014/main" val="3636226645"/>
                    </a:ext>
                  </a:extLst>
                </a:gridCol>
              </a:tblGrid>
              <a:tr h="1174392">
                <a:tc>
                  <a:txBody>
                    <a:bodyPr/>
                    <a:lstStyle/>
                    <a:p>
                      <a:pPr algn="ctr"/>
                      <a:r>
                        <a:rPr lang="en-GB" sz="2800" b="1" dirty="0">
                          <a:latin typeface="EB GARAMOND MEDIUM" panose="00000600000000000000" pitchFamily="2" charset="0"/>
                          <a:ea typeface="EB GARAMOND MEDIUM" panose="00000600000000000000" pitchFamily="2" charset="0"/>
                        </a:rPr>
                        <a:t>Monday</a:t>
                      </a:r>
                      <a:r>
                        <a:rPr lang="en-GB" sz="2000" b="1" dirty="0">
                          <a:latin typeface="EB GARAMOND MEDIUM" panose="00000600000000000000" pitchFamily="2" charset="0"/>
                          <a:ea typeface="EB GARAMOND MEDIUM" panose="00000600000000000000" pitchFamily="2"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Roasted vegetable and bean lasagne </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Pulled </a:t>
                      </a:r>
                      <a:r>
                        <a:rPr lang="en-GB" sz="1400" b="0" i="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beef Arrabiata</a:t>
                      </a:r>
                      <a:endPar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endParaRP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Crisp lettuce salad and garlic bread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010203"/>
                  </a:ext>
                </a:extLst>
              </a:tr>
              <a:tr h="1139323">
                <a:tc>
                  <a:txBody>
                    <a:bodyPr/>
                    <a:lstStyle/>
                    <a:p>
                      <a:pPr algn="ctr"/>
                      <a:r>
                        <a:rPr lang="en-GB" sz="2800" b="1" dirty="0">
                          <a:latin typeface="EB GARAMOND MEDIUM" panose="00000600000000000000" pitchFamily="2" charset="0"/>
                          <a:ea typeface="EB GARAMOND MEDIUM" panose="00000600000000000000" pitchFamily="2" charset="0"/>
                        </a:rPr>
                        <a:t>Tuesday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Paneer tikka madras curry, coriander rice</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Tandoori chicken loaded flatbreads </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Vegetable samosa &amp; onion bhaji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1824425"/>
                  </a:ext>
                </a:extLst>
              </a:tr>
              <a:tr h="1139323">
                <a:tc>
                  <a:txBody>
                    <a:bodyPr/>
                    <a:lstStyle/>
                    <a:p>
                      <a:pPr algn="ctr"/>
                      <a:r>
                        <a:rPr lang="en-GB" sz="2400" b="1" dirty="0">
                          <a:latin typeface="EB GARAMOND MEDIUM" panose="00000600000000000000" pitchFamily="2" charset="0"/>
                          <a:ea typeface="EB GARAMOND MEDIUM" panose="00000600000000000000" pitchFamily="2" charset="0"/>
                        </a:rPr>
                        <a:t>Wednesday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Build your own burger – choose from</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Beef, Chicken, Spicy Bean or Fish </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Toppings - cheese, bacon, jalapenos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5505342"/>
                  </a:ext>
                </a:extLst>
              </a:tr>
              <a:tr h="1139323">
                <a:tc>
                  <a:txBody>
                    <a:bodyPr/>
                    <a:lstStyle/>
                    <a:p>
                      <a:pPr algn="ctr"/>
                      <a:r>
                        <a:rPr lang="en-GB" sz="2400" b="1" dirty="0">
                          <a:latin typeface="EB GARAMOND MEDIUM" panose="00000600000000000000" pitchFamily="2" charset="0"/>
                          <a:ea typeface="EB GARAMOND MEDIUM" panose="00000600000000000000" pitchFamily="2" charset="0"/>
                        </a:rPr>
                        <a:t>Thursday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Sweet and sour vegetable egg fried rice </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Chinese style, crispy shredded chicken (With?)</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Spring rolls &amp; Chinese chicken wings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3727219"/>
                  </a:ext>
                </a:extLst>
              </a:tr>
              <a:tr h="1139323">
                <a:tc>
                  <a:txBody>
                    <a:bodyPr/>
                    <a:lstStyle/>
                    <a:p>
                      <a:pPr algn="ctr"/>
                      <a:r>
                        <a:rPr lang="en-GB" sz="2400" b="1" dirty="0">
                          <a:latin typeface="EB GARAMOND MEDIUM" panose="00000600000000000000" pitchFamily="2" charset="0"/>
                          <a:ea typeface="EB GARAMOND MEDIUM" panose="00000600000000000000" pitchFamily="2" charset="0"/>
                        </a:rPr>
                        <a:t>Friday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Chip Shop Friday</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Battered fish, saveloy, donna kebab</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Potato fritter, battered mushrooms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6471489"/>
                  </a:ext>
                </a:extLst>
              </a:tr>
              <a:tr h="1139323">
                <a:tc>
                  <a:txBody>
                    <a:bodyPr/>
                    <a:lstStyle/>
                    <a:p>
                      <a:pPr algn="ctr"/>
                      <a:r>
                        <a:rPr lang="en-GB" sz="2400" b="1" dirty="0">
                          <a:latin typeface="EB GARAMOND MEDIUM" panose="00000600000000000000" pitchFamily="2" charset="0"/>
                          <a:ea typeface="EB GARAMOND MEDIUM" panose="00000600000000000000" pitchFamily="2" charset="0"/>
                        </a:rPr>
                        <a:t>Saturday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Tomato and basil vegetable penne pasta</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Slow roasted zesty chicken legs, black bean rice </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Onion rings &amp; mozzarella sticks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636486"/>
                  </a:ext>
                </a:extLst>
              </a:tr>
              <a:tr h="1139323">
                <a:tc>
                  <a:txBody>
                    <a:bodyPr/>
                    <a:lstStyle/>
                    <a:p>
                      <a:pPr algn="ctr"/>
                      <a:r>
                        <a:rPr lang="en-GB" sz="2400" b="1" dirty="0">
                          <a:latin typeface="EB GARAMOND MEDIUM" panose="00000600000000000000" pitchFamily="2" charset="0"/>
                          <a:ea typeface="EB GARAMOND MEDIUM" panose="00000600000000000000" pitchFamily="2" charset="0"/>
                        </a:rPr>
                        <a:t>Sunday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Slow roasted vegetable tart (With?) </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Herb roasted chicken thigh, mashed </a:t>
                      </a:r>
                      <a:r>
                        <a:rPr lang="en-GB" sz="1400" b="0" i="0" dirty="0" err="1">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potatos</a:t>
                      </a: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 &amp; mixed greens</a:t>
                      </a:r>
                    </a:p>
                    <a:p>
                      <a:pPr algn="ctr" fontAlgn="ctr">
                        <a:lnSpc>
                          <a:spcPct val="150000"/>
                        </a:lnSpc>
                      </a:pPr>
                      <a:r>
                        <a:rPr lang="en-GB" sz="1400" b="0" i="0" dirty="0">
                          <a:ln>
                            <a:solidFill>
                              <a:srgbClr val="003D29"/>
                            </a:solidFill>
                          </a:ln>
                          <a:solidFill>
                            <a:schemeClr val="tx1"/>
                          </a:solidFill>
                          <a:latin typeface="EB GARAMOND MEDIUM" panose="00000600000000000000" pitchFamily="2" charset="0"/>
                          <a:ea typeface="EB GARAMOND MEDIUM" panose="00000600000000000000" pitchFamily="2" charset="0"/>
                          <a:cs typeface="Arial" panose="020B0604020202020204" pitchFamily="34" charset="0"/>
                        </a:rPr>
                        <a:t>Yorkshire pudding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0173360"/>
                  </a:ext>
                </a:extLst>
              </a:tr>
              <a:tr h="971131">
                <a:tc gridSpan="2">
                  <a:txBody>
                    <a:bodyPr/>
                    <a:lstStyle/>
                    <a:p>
                      <a:pPr marL="0" marR="0" lvl="0" indent="0" algn="ctr">
                        <a:lnSpc>
                          <a:spcPct val="100000"/>
                        </a:lnSpc>
                        <a:spcBef>
                          <a:spcPts val="0"/>
                        </a:spcBef>
                        <a:spcAft>
                          <a:spcPts val="0"/>
                        </a:spcAft>
                        <a:buNone/>
                      </a:pPr>
                      <a:r>
                        <a:rPr lang="en-GB" sz="1200" b="1" i="1" u="none" strike="noStrike" noProof="0" dirty="0">
                          <a:solidFill>
                            <a:srgbClr val="FDF9EC"/>
                          </a:solidFill>
                          <a:latin typeface="Calibri"/>
                        </a:rPr>
                        <a:t>Adults ed around 2000 kcal per day.</a:t>
                      </a:r>
                      <a:endParaRPr lang="en-US" sz="1200" b="0" i="0" u="none" strike="noStrike" noProof="0" dirty="0">
                        <a:solidFill>
                          <a:srgbClr val="FDF9EC"/>
                        </a:solidFill>
                        <a:latin typeface="Calibri"/>
                      </a:endParaRPr>
                    </a:p>
                    <a:p>
                      <a:pPr marL="0" marR="0" lvl="0" indent="0" algn="ctr">
                        <a:lnSpc>
                          <a:spcPct val="100000"/>
                        </a:lnSpc>
                        <a:spcBef>
                          <a:spcPts val="0"/>
                        </a:spcBef>
                        <a:spcAft>
                          <a:spcPts val="0"/>
                        </a:spcAft>
                        <a:buNone/>
                      </a:pPr>
                      <a:r>
                        <a:rPr lang="en-GB" sz="1200" b="1" i="1" u="none" strike="noStrike" noProof="0" dirty="0">
                          <a:solidFill>
                            <a:srgbClr val="FDF9EC"/>
                          </a:solidFill>
                          <a:latin typeface="Calibri"/>
                        </a:rPr>
                        <a:t>If you have a food allergy or intolerance or have any concerns regarding allergens then please speak to one of our team and they will be happy to help. We are unable to accept Cash payment </a:t>
                      </a:r>
                      <a:endParaRPr lang="en-US" sz="1200" b="0" i="0" u="none" strike="noStrike" noProof="0" dirty="0">
                        <a:solidFill>
                          <a:srgbClr val="FDF9EC"/>
                        </a:solidFill>
                        <a:latin typeface="Calibri"/>
                      </a:endParaRPr>
                    </a:p>
                  </a:txBody>
                  <a:tcPr anchor="ctr">
                    <a:lnL w="0">
                      <a:noFill/>
                    </a:lnL>
                    <a:lnR w="0">
                      <a:noFill/>
                    </a:lnR>
                    <a:lnT w="12700" cap="flat" cmpd="sng" algn="ctr">
                      <a:solidFill>
                        <a:schemeClr val="tx1"/>
                      </a:solidFill>
                      <a:prstDash val="solid"/>
                      <a:round/>
                      <a:headEnd type="none" w="med" len="med"/>
                      <a:tailEnd type="none" w="med" len="med"/>
                    </a:lnT>
                    <a:lnB w="12700">
                      <a:solidFill>
                        <a:schemeClr val="tx1"/>
                      </a:solidFill>
                    </a:lnB>
                    <a:lnTlToBr w="0">
                      <a:noFill/>
                    </a:lnTlToBr>
                    <a:lnBlToTr w="0">
                      <a:noFill/>
                    </a:lnBlToTr>
                    <a:solidFill>
                      <a:srgbClr val="003D29"/>
                    </a:solidFill>
                  </a:tcPr>
                </a:tc>
                <a:tc hMerge="1">
                  <a:txBody>
                    <a:bodyPr/>
                    <a:lstStyle/>
                    <a:p>
                      <a:endParaRPr lang="en-US"/>
                    </a:p>
                  </a:txBody>
                  <a:tcPr anchor="ctr">
                    <a:lnL w="0">
                      <a:noFill/>
                    </a:lnL>
                    <a:lnR w="0">
                      <a:noFill/>
                    </a:lnR>
                    <a:lnT w="12700">
                      <a:solidFill>
                        <a:schemeClr val="tx1"/>
                      </a:solidFill>
                    </a:lnT>
                    <a:lnB w="12700">
                      <a:solidFill>
                        <a:schemeClr val="tx1"/>
                      </a:solidFill>
                    </a:lnB>
                    <a:lnTlToBr w="0">
                      <a:noFill/>
                    </a:lnTlToBr>
                    <a:lnBlToTr w="0">
                      <a:noFill/>
                    </a:lnBlToTr>
                    <a:solidFill>
                      <a:srgbClr val="003D29"/>
                    </a:solidFill>
                  </a:tcPr>
                </a:tc>
                <a:extLst>
                  <a:ext uri="{0D108BD9-81ED-4DB2-BD59-A6C34878D82A}">
                    <a16:rowId xmlns:a16="http://schemas.microsoft.com/office/drawing/2014/main" val="1619267203"/>
                  </a:ext>
                </a:extLst>
              </a:tr>
            </a:tbl>
          </a:graphicData>
        </a:graphic>
      </p:graphicFrame>
      <p:pic>
        <p:nvPicPr>
          <p:cNvPr id="6" name="Picture 5" descr="A white text on a black background&#10;&#10;AI-generated content may be incorrect.">
            <a:extLst>
              <a:ext uri="{FF2B5EF4-FFF2-40B4-BE49-F238E27FC236}">
                <a16:creationId xmlns:a16="http://schemas.microsoft.com/office/drawing/2014/main" id="{C4858D18-55C0-398F-098D-3E1E1BDB440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440680" y="-140812"/>
            <a:ext cx="1741625" cy="1741625"/>
          </a:xfrm>
          <a:prstGeom prst="rect">
            <a:avLst/>
          </a:prstGeom>
        </p:spPr>
      </p:pic>
    </p:spTree>
    <p:extLst>
      <p:ext uri="{BB962C8B-B14F-4D97-AF65-F5344CB8AC3E}">
        <p14:creationId xmlns:p14="http://schemas.microsoft.com/office/powerpoint/2010/main" val="40511946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3aa8a22-6f60-4d16-a5f7-baf173fa61d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D4F5336AF94C34496DB8EE23DCE382B" ma:contentTypeVersion="17" ma:contentTypeDescription="Create a new document." ma:contentTypeScope="" ma:versionID="eb05771b3e8d26040ca40b566f5fa495">
  <xsd:schema xmlns:xsd="http://www.w3.org/2001/XMLSchema" xmlns:xs="http://www.w3.org/2001/XMLSchema" xmlns:p="http://schemas.microsoft.com/office/2006/metadata/properties" xmlns:ns3="93aa8a22-6f60-4d16-a5f7-baf173fa61db" xmlns:ns4="271242ef-e214-4b97-850b-f99753e9fb12" targetNamespace="http://schemas.microsoft.com/office/2006/metadata/properties" ma:root="true" ma:fieldsID="93d877393b383dc91c851d97e8dfae8d" ns3:_="" ns4:_="">
    <xsd:import namespace="93aa8a22-6f60-4d16-a5f7-baf173fa61db"/>
    <xsd:import namespace="271242ef-e214-4b97-850b-f99753e9fb1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SystemTags" minOccurs="0"/>
                <xsd:element ref="ns3:_activity"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aa8a22-6f60-4d16-a5f7-baf173fa61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SystemTags" ma:index="22" nillable="true" ma:displayName="MediaServiceSystemTags" ma:hidden="true" ma:internalName="MediaServiceSystemTag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1242ef-e214-4b97-850b-f99753e9fb1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0F19C9-7C58-4E28-AB0C-938AA3027F18}">
  <ds:schemaRefs>
    <ds:schemaRef ds:uri="http://schemas.microsoft.com/office/2006/documentManagement/types"/>
    <ds:schemaRef ds:uri="http://schemas.openxmlformats.org/package/2006/metadata/core-properties"/>
    <ds:schemaRef ds:uri="http://schemas.microsoft.com/office/infopath/2007/PartnerControls"/>
    <ds:schemaRef ds:uri="271242ef-e214-4b97-850b-f99753e9fb12"/>
    <ds:schemaRef ds:uri="http://www.w3.org/XML/1998/namespace"/>
    <ds:schemaRef ds:uri="http://purl.org/dc/terms/"/>
    <ds:schemaRef ds:uri="http://purl.org/dc/dcmitype/"/>
    <ds:schemaRef ds:uri="93aa8a22-6f60-4d16-a5f7-baf173fa61db"/>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14054FF9-2C5E-4D1C-A4CE-E31934E1C152}">
  <ds:schemaRefs>
    <ds:schemaRef ds:uri="http://schemas.microsoft.com/sharepoint/v3/contenttype/forms"/>
  </ds:schemaRefs>
</ds:datastoreItem>
</file>

<file path=customXml/itemProps3.xml><?xml version="1.0" encoding="utf-8"?>
<ds:datastoreItem xmlns:ds="http://schemas.openxmlformats.org/officeDocument/2006/customXml" ds:itemID="{BFB0A90D-7EC8-40BC-A5FB-3F4354B3AD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aa8a22-6f60-4d16-a5f7-baf173fa61db"/>
    <ds:schemaRef ds:uri="271242ef-e214-4b97-850b-f99753e9fb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536</TotalTime>
  <Words>185</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EB GARAMOND MEDIUM</vt:lpstr>
      <vt:lpstr>Oswald</vt:lpstr>
      <vt:lpstr>Office Theme</vt:lpstr>
      <vt:lpstr>PowerPoint Presentation</vt:lpstr>
    </vt:vector>
  </TitlesOfParts>
  <Company>WSH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Wakeham</dc:creator>
  <cp:lastModifiedBy>Cheryl Edwards</cp:lastModifiedBy>
  <cp:revision>59</cp:revision>
  <cp:lastPrinted>2026-08-13T12:28:50Z</cp:lastPrinted>
  <dcterms:created xsi:type="dcterms:W3CDTF">2023-04-20T09:06:47Z</dcterms:created>
  <dcterms:modified xsi:type="dcterms:W3CDTF">2026-08-14T06:47:30Z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0x0101005D4F5336AF94C34496DB8EE23DCE382B</vt:lpwstr>
  </property>
  <property fmtid="{D5CDD505-2E9C-101B-9397-08002B2CF9AE}" pid="3" name="MediaServiceImageTags">
    <vt:lpwstr/>
  </property>
</Properties>
</file>