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315" r:id="rId5"/>
    <p:sldId id="317" r:id="rId6"/>
    <p:sldId id="321" r:id="rId7"/>
    <p:sldId id="316" r:id="rId8"/>
    <p:sldId id="318" r:id="rId9"/>
    <p:sldId id="320" r:id="rId10"/>
    <p:sldId id="319" r:id="rId11"/>
    <p:sldId id="322" r:id="rId12"/>
  </p:sldIdLst>
  <p:sldSz cx="12192000" cy="16256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015A01"/>
    <a:srgbClr val="009E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99" autoAdjust="0"/>
    <p:restoredTop sz="94660"/>
  </p:normalViewPr>
  <p:slideViewPr>
    <p:cSldViewPr snapToGrid="0">
      <p:cViewPr varScale="1">
        <p:scale>
          <a:sx n="28" d="100"/>
          <a:sy n="28" d="100"/>
        </p:scale>
        <p:origin x="21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rton" userId="040a89cf-ff00-4e39-8047-2b11ef8580d3" providerId="ADAL" clId="{022C4F2F-E783-4586-B50B-022C04AB02F9}"/>
    <pc:docChg chg="modSld">
      <pc:chgData name="Burton" userId="040a89cf-ff00-4e39-8047-2b11ef8580d3" providerId="ADAL" clId="{022C4F2F-E783-4586-B50B-022C04AB02F9}" dt="2025-12-22T07:33:57.207" v="71" actId="20577"/>
      <pc:docMkLst>
        <pc:docMk/>
      </pc:docMkLst>
      <pc:sldChg chg="modSp">
        <pc:chgData name="Burton" userId="040a89cf-ff00-4e39-8047-2b11ef8580d3" providerId="ADAL" clId="{022C4F2F-E783-4586-B50B-022C04AB02F9}" dt="2025-12-22T07:33:57.207" v="71" actId="20577"/>
        <pc:sldMkLst>
          <pc:docMk/>
          <pc:sldMk cId="3254949361" sldId="315"/>
        </pc:sldMkLst>
        <pc:graphicFrameChg chg="mod modGraphic">
          <ac:chgData name="Burton" userId="040a89cf-ff00-4e39-8047-2b11ef8580d3" providerId="ADAL" clId="{022C4F2F-E783-4586-B50B-022C04AB02F9}" dt="2025-12-22T07:33:57.207" v="71" actId="20577"/>
          <ac:graphicFrameMkLst>
            <pc:docMk/>
            <pc:sldMk cId="3254949361" sldId="315"/>
            <ac:graphicFrameMk id="5" creationId="{759B4DAC-7D00-44C3-9812-D4909979A95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5ACB-0882-4853-9BD3-3AC6BEBB89A8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6981A-EA5E-432A-9E71-0B10029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915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5ACB-0882-4853-9BD3-3AC6BEBB89A8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6981A-EA5E-432A-9E71-0B10029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868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5ACB-0882-4853-9BD3-3AC6BEBB89A8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6981A-EA5E-432A-9E71-0B10029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371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5ACB-0882-4853-9BD3-3AC6BEBB89A8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6981A-EA5E-432A-9E71-0B10029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228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5ACB-0882-4853-9BD3-3AC6BEBB89A8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6981A-EA5E-432A-9E71-0B10029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453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5ACB-0882-4853-9BD3-3AC6BEBB89A8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6981A-EA5E-432A-9E71-0B10029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25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5ACB-0882-4853-9BD3-3AC6BEBB89A8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6981A-EA5E-432A-9E71-0B10029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929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5ACB-0882-4853-9BD3-3AC6BEBB89A8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6981A-EA5E-432A-9E71-0B10029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959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5ACB-0882-4853-9BD3-3AC6BEBB89A8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6981A-EA5E-432A-9E71-0B10029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4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5ACB-0882-4853-9BD3-3AC6BEBB89A8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6981A-EA5E-432A-9E71-0B10029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364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5ACB-0882-4853-9BD3-3AC6BEBB89A8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6981A-EA5E-432A-9E71-0B10029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561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C5ACB-0882-4853-9BD3-3AC6BEBB89A8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6981A-EA5E-432A-9E71-0B100290F7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42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Rounded 3">
            <a:extLst>
              <a:ext uri="{FF2B5EF4-FFF2-40B4-BE49-F238E27FC236}">
                <a16:creationId xmlns:a16="http://schemas.microsoft.com/office/drawing/2014/main" id="{62285B0C-2B97-40AC-8298-D706DCFAB2C0}"/>
              </a:ext>
            </a:extLst>
          </p:cNvPr>
          <p:cNvSpPr/>
          <p:nvPr/>
        </p:nvSpPr>
        <p:spPr>
          <a:xfrm rot="16200000">
            <a:off x="-1403131" y="2601310"/>
            <a:ext cx="15197957" cy="11067392"/>
          </a:xfrm>
          <a:prstGeom prst="round1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59B4DAC-7D00-44C3-9812-D4909979A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488529"/>
              </p:ext>
            </p:extLst>
          </p:nvPr>
        </p:nvGraphicFramePr>
        <p:xfrm>
          <a:off x="749578" y="2117736"/>
          <a:ext cx="10991001" cy="13584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1162">
                  <a:extLst>
                    <a:ext uri="{9D8B030D-6E8A-4147-A177-3AD203B41FA5}">
                      <a16:colId xmlns:a16="http://schemas.microsoft.com/office/drawing/2014/main" val="3756315978"/>
                    </a:ext>
                  </a:extLst>
                </a:gridCol>
                <a:gridCol w="5819839">
                  <a:extLst>
                    <a:ext uri="{9D8B030D-6E8A-4147-A177-3AD203B41FA5}">
                      <a16:colId xmlns:a16="http://schemas.microsoft.com/office/drawing/2014/main" val="131312102"/>
                    </a:ext>
                  </a:extLst>
                </a:gridCol>
              </a:tblGrid>
              <a:tr h="806924"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385872"/>
                  </a:ext>
                </a:extLst>
              </a:tr>
              <a:tr h="372248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MONDAY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8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baseline="0" dirty="0"/>
                        <a:t>Mac and cheese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baseline="0" dirty="0"/>
                        <a:t>Cajun chicken fried rice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baseline="0" dirty="0"/>
                        <a:t>Mexican bean roll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800" b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TUESDAY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8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baseline="0" dirty="0"/>
                        <a:t>Vegetable pesto pasta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baseline="0" dirty="0"/>
                        <a:t>Katsu chicken and rice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baseline="0" dirty="0"/>
                        <a:t>Spring roll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410853"/>
                  </a:ext>
                </a:extLst>
              </a:tr>
              <a:tr h="2651874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WEDNESDAY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baseline="0" dirty="0">
                          <a:solidFill>
                            <a:schemeClr val="tx1"/>
                          </a:solidFill>
                        </a:rPr>
                        <a:t>Breakfast only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THURSDAY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200" b="1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dirty="0"/>
                        <a:t>Christmas day closed </a:t>
                      </a:r>
                      <a:endParaRPr lang="en-GB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8171511"/>
                  </a:ext>
                </a:extLst>
              </a:tr>
              <a:tr h="3253509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FRIDAY</a:t>
                      </a:r>
                      <a:r>
                        <a:rPr lang="en-GB" b="1" dirty="0"/>
                        <a:t> </a:t>
                      </a:r>
                    </a:p>
                    <a:p>
                      <a:pPr algn="ctr"/>
                      <a:endParaRPr lang="en-GB" b="1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dirty="0"/>
                        <a:t>Cheese and onion slice </a:t>
                      </a:r>
                    </a:p>
                    <a:p>
                      <a:pPr algn="ctr"/>
                      <a:r>
                        <a:rPr lang="en-GB" sz="4000" b="0" dirty="0"/>
                        <a:t>Battered fish </a:t>
                      </a:r>
                    </a:p>
                    <a:p>
                      <a:pPr algn="ctr"/>
                      <a:r>
                        <a:rPr lang="en-GB" sz="4000" b="0" dirty="0"/>
                        <a:t>BBQ chicken drumsticks </a:t>
                      </a:r>
                    </a:p>
                    <a:p>
                      <a:pPr algn="ctr"/>
                      <a:r>
                        <a:rPr lang="en-GB" sz="4000" b="0"/>
                        <a:t> </a:t>
                      </a:r>
                      <a:endParaRPr lang="en-GB" sz="4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/>
                        <a:t>SATURDAY</a:t>
                      </a:r>
                    </a:p>
                    <a:p>
                      <a:pPr algn="ctr"/>
                      <a:endParaRPr lang="en-GB" b="1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dirty="0"/>
                        <a:t>Vegetable black bean </a:t>
                      </a:r>
                      <a:r>
                        <a:rPr lang="en-GB" sz="4000" b="0" dirty="0" err="1"/>
                        <a:t>stirfry</a:t>
                      </a:r>
                      <a:r>
                        <a:rPr lang="en-GB" sz="4000" b="0" dirty="0"/>
                        <a:t> </a:t>
                      </a:r>
                    </a:p>
                    <a:p>
                      <a:pPr algn="ctr"/>
                      <a:r>
                        <a:rPr lang="en-GB" sz="4000" b="0" dirty="0"/>
                        <a:t>Chicken curry </a:t>
                      </a:r>
                    </a:p>
                    <a:p>
                      <a:pPr algn="ctr"/>
                      <a:r>
                        <a:rPr lang="en-GB" sz="4000" b="0" dirty="0"/>
                        <a:t>Chicken wings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5925032"/>
                  </a:ext>
                </a:extLst>
              </a:tr>
              <a:tr h="3020202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/>
                        <a:t>SUNDAY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b="1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dirty="0"/>
                        <a:t>Cheese and potato pie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dirty="0"/>
                        <a:t>Peperoni Pizza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b="0" dirty="0"/>
                        <a:t>Steak slice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1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1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1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1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i="1" dirty="0"/>
                        <a:t>Adults need around 2000 kcal a day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b="1" i="1" dirty="0"/>
                    </a:p>
                    <a:p>
                      <a:pPr algn="ctr"/>
                      <a:r>
                        <a:rPr lang="en-GB" b="1" i="1" dirty="0"/>
                        <a:t>If you have a food allergy or intolerance or have any concerns regarding allergens then please speak to one of our team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053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75F42-6354-4720-8488-48CA08F665D7}"/>
              </a:ext>
            </a:extLst>
          </p:cNvPr>
          <p:cNvSpPr txBox="1"/>
          <p:nvPr/>
        </p:nvSpPr>
        <p:spPr>
          <a:xfrm>
            <a:off x="949271" y="1995786"/>
            <a:ext cx="104931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WHAT’S ON THIS WEEK?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147767-BDE7-4BE3-A82C-56B65D56D17F}"/>
              </a:ext>
            </a:extLst>
          </p:cNvPr>
          <p:cNvSpPr txBox="1"/>
          <p:nvPr/>
        </p:nvSpPr>
        <p:spPr>
          <a:xfrm>
            <a:off x="3125685" y="683271"/>
            <a:ext cx="644404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5800" b="1" dirty="0"/>
              <a:t>BURTON CANTEEN</a:t>
            </a:r>
            <a:r>
              <a:rPr lang="en-GB" sz="5800" dirty="0"/>
              <a:t>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AB71BB-4011-42C4-B504-E0AD550123FD}"/>
              </a:ext>
            </a:extLst>
          </p:cNvPr>
          <p:cNvSpPr txBox="1"/>
          <p:nvPr/>
        </p:nvSpPr>
        <p:spPr>
          <a:xfrm>
            <a:off x="1542638" y="1435184"/>
            <a:ext cx="77753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                Commencing</a:t>
            </a:r>
            <a:r>
              <a:rPr lang="en-GB" sz="4400" dirty="0"/>
              <a:t>  22/12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F5D058-3A46-4D9E-95FC-428033C9E30E}"/>
              </a:ext>
            </a:extLst>
          </p:cNvPr>
          <p:cNvSpPr/>
          <p:nvPr/>
        </p:nvSpPr>
        <p:spPr>
          <a:xfrm>
            <a:off x="6096000" y="12854817"/>
            <a:ext cx="5433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254949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Rounded 3">
            <a:extLst>
              <a:ext uri="{FF2B5EF4-FFF2-40B4-BE49-F238E27FC236}">
                <a16:creationId xmlns:a16="http://schemas.microsoft.com/office/drawing/2014/main" id="{62285B0C-2B97-40AC-8298-D706DCFAB2C0}"/>
              </a:ext>
            </a:extLst>
          </p:cNvPr>
          <p:cNvSpPr/>
          <p:nvPr/>
        </p:nvSpPr>
        <p:spPr>
          <a:xfrm rot="16200000">
            <a:off x="-1403131" y="2601310"/>
            <a:ext cx="15197957" cy="11067392"/>
          </a:xfrm>
          <a:prstGeom prst="round1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59B4DAC-7D00-44C3-9812-D4909979A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543845"/>
              </p:ext>
            </p:extLst>
          </p:nvPr>
        </p:nvGraphicFramePr>
        <p:xfrm>
          <a:off x="562303" y="2068715"/>
          <a:ext cx="11067394" cy="14434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94">
                  <a:extLst>
                    <a:ext uri="{9D8B030D-6E8A-4147-A177-3AD203B41FA5}">
                      <a16:colId xmlns:a16="http://schemas.microsoft.com/office/drawing/2014/main" val="3756315978"/>
                    </a:ext>
                  </a:extLst>
                </a:gridCol>
              </a:tblGrid>
              <a:tr h="107215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3385872"/>
                  </a:ext>
                </a:extLst>
              </a:tr>
              <a:tr h="10328916">
                <a:tc>
                  <a:txBody>
                    <a:bodyPr/>
                    <a:lstStyle/>
                    <a:p>
                      <a:pPr algn="ctr"/>
                      <a:endParaRPr lang="en-GB" sz="24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algn="ctr"/>
                      <a:r>
                        <a:rPr lang="en-GB" sz="3600" b="0" baseline="0" dirty="0"/>
                        <a:t>Pulled beef lentil chilli</a:t>
                      </a:r>
                    </a:p>
                    <a:p>
                      <a:pPr algn="ctr"/>
                      <a:r>
                        <a:rPr lang="en-GB" sz="5400" b="0" baseline="0" dirty="0"/>
                        <a:t>£1.80 </a:t>
                      </a:r>
                    </a:p>
                    <a:p>
                      <a:pPr algn="ctr"/>
                      <a:r>
                        <a:rPr lang="en-GB" sz="5400" b="0" baseline="0" dirty="0"/>
                        <a:t>(524 Kcal)</a:t>
                      </a:r>
                    </a:p>
                    <a:p>
                      <a:pPr algn="ctr"/>
                      <a:endParaRPr lang="en-GB" sz="54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£1.80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 (499 Kcal)</a:t>
                      </a:r>
                    </a:p>
                    <a:p>
                      <a:pPr algn="ctr"/>
                      <a:endParaRPr lang="en-GB" sz="54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 (352 Kcal)</a:t>
                      </a:r>
                    </a:p>
                    <a:p>
                      <a:pPr algn="ctr"/>
                      <a:endParaRPr lang="en-GB" sz="54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400" b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410853"/>
                  </a:ext>
                </a:extLst>
              </a:tr>
              <a:tr h="3033203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i="1" dirty="0"/>
                        <a:t>Adults need around 2000 kcal a day</a:t>
                      </a:r>
                    </a:p>
                    <a:p>
                      <a:pPr algn="ctr"/>
                      <a:endParaRPr lang="en-GB" sz="3200" b="1" i="1" dirty="0"/>
                    </a:p>
                    <a:p>
                      <a:pPr algn="ctr"/>
                      <a:r>
                        <a:rPr lang="en-GB" sz="3200" b="1" i="1" dirty="0"/>
                        <a:t>If you have a food allergy or intolerance or have any concerns regarding allergens then please speak to one of our team</a:t>
                      </a:r>
                      <a:endParaRPr lang="en-GB" sz="3200" dirty="0"/>
                    </a:p>
                    <a:p>
                      <a:pPr algn="ctr"/>
                      <a:endParaRPr lang="en-GB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053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75F42-6354-4720-8488-48CA08F665D7}"/>
              </a:ext>
            </a:extLst>
          </p:cNvPr>
          <p:cNvSpPr txBox="1"/>
          <p:nvPr/>
        </p:nvSpPr>
        <p:spPr>
          <a:xfrm>
            <a:off x="949271" y="3635793"/>
            <a:ext cx="104931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  </a:t>
            </a:r>
            <a:r>
              <a:rPr lang="en-US" sz="6600" b="1" dirty="0"/>
              <a:t>WHAT’S ON TODAY?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147767-BDE7-4BE3-A82C-56B65D56D17F}"/>
              </a:ext>
            </a:extLst>
          </p:cNvPr>
          <p:cNvSpPr txBox="1"/>
          <p:nvPr/>
        </p:nvSpPr>
        <p:spPr>
          <a:xfrm>
            <a:off x="1909011" y="736052"/>
            <a:ext cx="7748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6600" b="1" dirty="0"/>
              <a:t>BURTON</a:t>
            </a:r>
            <a:r>
              <a:rPr lang="en-GB" sz="6600" dirty="0"/>
              <a:t> </a:t>
            </a:r>
            <a:r>
              <a:rPr lang="en-GB" sz="6600" b="1" dirty="0"/>
              <a:t>CANTEEN</a:t>
            </a:r>
            <a:r>
              <a:rPr lang="en-GB" sz="6600" dirty="0"/>
              <a:t>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AB71BB-4011-42C4-B504-E0AD550123FD}"/>
              </a:ext>
            </a:extLst>
          </p:cNvPr>
          <p:cNvSpPr txBox="1"/>
          <p:nvPr/>
        </p:nvSpPr>
        <p:spPr>
          <a:xfrm>
            <a:off x="462456" y="2068715"/>
            <a:ext cx="102651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/>
              <a:t>       Monday 15th December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F5D058-3A46-4D9E-95FC-428033C9E30E}"/>
              </a:ext>
            </a:extLst>
          </p:cNvPr>
          <p:cNvSpPr/>
          <p:nvPr/>
        </p:nvSpPr>
        <p:spPr>
          <a:xfrm>
            <a:off x="6096000" y="12854817"/>
            <a:ext cx="5433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800050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Rounded 3">
            <a:extLst>
              <a:ext uri="{FF2B5EF4-FFF2-40B4-BE49-F238E27FC236}">
                <a16:creationId xmlns:a16="http://schemas.microsoft.com/office/drawing/2014/main" id="{62285B0C-2B97-40AC-8298-D706DCFAB2C0}"/>
              </a:ext>
            </a:extLst>
          </p:cNvPr>
          <p:cNvSpPr/>
          <p:nvPr/>
        </p:nvSpPr>
        <p:spPr>
          <a:xfrm rot="16200000">
            <a:off x="-1403131" y="2601310"/>
            <a:ext cx="15197957" cy="11067392"/>
          </a:xfrm>
          <a:prstGeom prst="round1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59B4DAC-7D00-44C3-9812-D4909979A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381521"/>
              </p:ext>
            </p:extLst>
          </p:nvPr>
        </p:nvGraphicFramePr>
        <p:xfrm>
          <a:off x="749578" y="1629149"/>
          <a:ext cx="10979966" cy="14434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9966">
                  <a:extLst>
                    <a:ext uri="{9D8B030D-6E8A-4147-A177-3AD203B41FA5}">
                      <a16:colId xmlns:a16="http://schemas.microsoft.com/office/drawing/2014/main" val="3756315978"/>
                    </a:ext>
                  </a:extLst>
                </a:gridCol>
              </a:tblGrid>
              <a:tr h="107215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3385872"/>
                  </a:ext>
                </a:extLst>
              </a:tr>
              <a:tr h="10328916">
                <a:tc>
                  <a:txBody>
                    <a:bodyPr/>
                    <a:lstStyle/>
                    <a:p>
                      <a:pPr algn="ctr"/>
                      <a:endParaRPr lang="en-GB" sz="24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£1.80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 (462 Kcal)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4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£1.80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 (539 Kcal)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4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£1.80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 (552 Kcal)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400" b="0" baseline="0" dirty="0"/>
                    </a:p>
                    <a:p>
                      <a:pPr algn="ctr"/>
                      <a:endParaRPr lang="en-GB" sz="4400" b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410853"/>
                  </a:ext>
                </a:extLst>
              </a:tr>
              <a:tr h="3033203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/>
                        <a:t>Adults need around 2000 kcal a day</a:t>
                      </a:r>
                    </a:p>
                    <a:p>
                      <a:pPr algn="ctr"/>
                      <a:endParaRPr lang="en-GB" b="1" i="1" dirty="0"/>
                    </a:p>
                    <a:p>
                      <a:pPr algn="ctr"/>
                      <a:r>
                        <a:rPr lang="en-GB" sz="2400" b="1" i="1" dirty="0"/>
                        <a:t>If you have a food allergy or intolerance or have any concerns regarding allergens then please speak to one of our team</a:t>
                      </a:r>
                      <a:endParaRPr lang="en-GB" sz="2400" dirty="0"/>
                    </a:p>
                    <a:p>
                      <a:pPr algn="ctr"/>
                      <a:endParaRPr lang="en-GB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053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75F42-6354-4720-8488-48CA08F665D7}"/>
              </a:ext>
            </a:extLst>
          </p:cNvPr>
          <p:cNvSpPr txBox="1"/>
          <p:nvPr/>
        </p:nvSpPr>
        <p:spPr>
          <a:xfrm>
            <a:off x="949271" y="3151161"/>
            <a:ext cx="104931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  </a:t>
            </a:r>
            <a:r>
              <a:rPr lang="en-US" sz="6600" b="1" dirty="0"/>
              <a:t>WHAT’S ON TODAY?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147767-BDE7-4BE3-A82C-56B65D56D17F}"/>
              </a:ext>
            </a:extLst>
          </p:cNvPr>
          <p:cNvSpPr txBox="1"/>
          <p:nvPr/>
        </p:nvSpPr>
        <p:spPr>
          <a:xfrm>
            <a:off x="1909011" y="736052"/>
            <a:ext cx="7748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6600" b="1" dirty="0"/>
              <a:t>BURTON</a:t>
            </a:r>
            <a:r>
              <a:rPr lang="en-GB" sz="6600" dirty="0"/>
              <a:t> </a:t>
            </a:r>
            <a:r>
              <a:rPr lang="en-GB" sz="6600" b="1" dirty="0"/>
              <a:t>CANTEEN</a:t>
            </a:r>
            <a:r>
              <a:rPr lang="en-GB" sz="6600" dirty="0"/>
              <a:t>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AB71BB-4011-42C4-B504-E0AD550123FD}"/>
              </a:ext>
            </a:extLst>
          </p:cNvPr>
          <p:cNvSpPr txBox="1"/>
          <p:nvPr/>
        </p:nvSpPr>
        <p:spPr>
          <a:xfrm>
            <a:off x="749578" y="1642784"/>
            <a:ext cx="88696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/>
              <a:t>     Tuesday 2</a:t>
            </a:r>
            <a:r>
              <a:rPr lang="en-GB" sz="6600" b="1" baseline="30000" dirty="0"/>
              <a:t>nd </a:t>
            </a:r>
            <a:r>
              <a:rPr lang="en-GB" sz="6600" b="1" dirty="0"/>
              <a:t>December</a:t>
            </a:r>
          </a:p>
          <a:p>
            <a:r>
              <a:rPr lang="en-GB" sz="6600" b="1" dirty="0"/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F5D058-3A46-4D9E-95FC-428033C9E30E}"/>
              </a:ext>
            </a:extLst>
          </p:cNvPr>
          <p:cNvSpPr/>
          <p:nvPr/>
        </p:nvSpPr>
        <p:spPr>
          <a:xfrm>
            <a:off x="6096000" y="12854817"/>
            <a:ext cx="5433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903793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Rounded 3">
            <a:extLst>
              <a:ext uri="{FF2B5EF4-FFF2-40B4-BE49-F238E27FC236}">
                <a16:creationId xmlns:a16="http://schemas.microsoft.com/office/drawing/2014/main" id="{62285B0C-2B97-40AC-8298-D706DCFAB2C0}"/>
              </a:ext>
            </a:extLst>
          </p:cNvPr>
          <p:cNvSpPr/>
          <p:nvPr/>
        </p:nvSpPr>
        <p:spPr>
          <a:xfrm rot="16200000">
            <a:off x="-1403131" y="2601310"/>
            <a:ext cx="15197957" cy="11067392"/>
          </a:xfrm>
          <a:prstGeom prst="round1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59B4DAC-7D00-44C3-9812-D4909979A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466263"/>
              </p:ext>
            </p:extLst>
          </p:nvPr>
        </p:nvGraphicFramePr>
        <p:xfrm>
          <a:off x="662151" y="2044073"/>
          <a:ext cx="11067394" cy="14434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94">
                  <a:extLst>
                    <a:ext uri="{9D8B030D-6E8A-4147-A177-3AD203B41FA5}">
                      <a16:colId xmlns:a16="http://schemas.microsoft.com/office/drawing/2014/main" val="3756315978"/>
                    </a:ext>
                  </a:extLst>
                </a:gridCol>
              </a:tblGrid>
              <a:tr h="107215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3385872"/>
                  </a:ext>
                </a:extLst>
              </a:tr>
              <a:tr h="10328916">
                <a:tc>
                  <a:txBody>
                    <a:bodyPr/>
                    <a:lstStyle/>
                    <a:p>
                      <a:pPr algn="ctr"/>
                      <a:endParaRPr lang="en-GB" sz="24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4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£1.80 (388 Kcal)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£1.80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(531 Kcal)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£1.80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(414 Kcal)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4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GB" sz="4400" b="0" baseline="0" dirty="0"/>
                    </a:p>
                    <a:p>
                      <a:pPr algn="ctr"/>
                      <a:endParaRPr lang="en-GB" sz="4400" b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410853"/>
                  </a:ext>
                </a:extLst>
              </a:tr>
              <a:tr h="3033203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/>
                        <a:t>Adults need around 2000 kcal a day</a:t>
                      </a:r>
                    </a:p>
                    <a:p>
                      <a:pPr algn="ctr"/>
                      <a:endParaRPr lang="en-GB" b="1" i="1" dirty="0"/>
                    </a:p>
                    <a:p>
                      <a:pPr algn="ctr"/>
                      <a:r>
                        <a:rPr lang="en-GB" sz="2400" b="1" i="1" dirty="0"/>
                        <a:t>If you have a food allergy or intolerance or have any concerns regarding allergens then please speak to one of our team</a:t>
                      </a:r>
                      <a:endParaRPr lang="en-GB" sz="2400" dirty="0"/>
                    </a:p>
                    <a:p>
                      <a:pPr algn="ctr"/>
                      <a:endParaRPr lang="en-GB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053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75F42-6354-4720-8488-48CA08F665D7}"/>
              </a:ext>
            </a:extLst>
          </p:cNvPr>
          <p:cNvSpPr txBox="1"/>
          <p:nvPr/>
        </p:nvSpPr>
        <p:spPr>
          <a:xfrm>
            <a:off x="949271" y="3418713"/>
            <a:ext cx="104931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  </a:t>
            </a:r>
            <a:r>
              <a:rPr lang="en-US" sz="6600" b="1" dirty="0"/>
              <a:t>WHAT’S ON TODAY?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147767-BDE7-4BE3-A82C-56B65D56D17F}"/>
              </a:ext>
            </a:extLst>
          </p:cNvPr>
          <p:cNvSpPr txBox="1"/>
          <p:nvPr/>
        </p:nvSpPr>
        <p:spPr>
          <a:xfrm>
            <a:off x="1909011" y="736052"/>
            <a:ext cx="7748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6600" b="1" dirty="0"/>
              <a:t>BURTON</a:t>
            </a:r>
            <a:r>
              <a:rPr lang="en-GB" sz="6600" dirty="0"/>
              <a:t> </a:t>
            </a:r>
            <a:r>
              <a:rPr lang="en-GB" sz="6600" b="1" dirty="0"/>
              <a:t>CANTEEN</a:t>
            </a:r>
            <a:r>
              <a:rPr lang="en-GB" sz="6600" dirty="0"/>
              <a:t>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AB71BB-4011-42C4-B504-E0AD550123FD}"/>
              </a:ext>
            </a:extLst>
          </p:cNvPr>
          <p:cNvSpPr txBox="1"/>
          <p:nvPr/>
        </p:nvSpPr>
        <p:spPr>
          <a:xfrm>
            <a:off x="1063279" y="1990970"/>
            <a:ext cx="1026513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dirty="0"/>
              <a:t>  Wednesday 3</a:t>
            </a:r>
            <a:r>
              <a:rPr lang="en-GB" sz="6600" b="1" baseline="30000" dirty="0"/>
              <a:t>rd</a:t>
            </a:r>
            <a:r>
              <a:rPr lang="en-GB" sz="6600" b="1" dirty="0"/>
              <a:t> December</a:t>
            </a:r>
          </a:p>
          <a:p>
            <a:r>
              <a:rPr lang="en-GB" sz="6600" b="1" dirty="0"/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F5D058-3A46-4D9E-95FC-428033C9E30E}"/>
              </a:ext>
            </a:extLst>
          </p:cNvPr>
          <p:cNvSpPr/>
          <p:nvPr/>
        </p:nvSpPr>
        <p:spPr>
          <a:xfrm>
            <a:off x="6096000" y="12854817"/>
            <a:ext cx="5433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4261941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Rounded 3">
            <a:extLst>
              <a:ext uri="{FF2B5EF4-FFF2-40B4-BE49-F238E27FC236}">
                <a16:creationId xmlns:a16="http://schemas.microsoft.com/office/drawing/2014/main" id="{62285B0C-2B97-40AC-8298-D706DCFAB2C0}"/>
              </a:ext>
            </a:extLst>
          </p:cNvPr>
          <p:cNvSpPr/>
          <p:nvPr/>
        </p:nvSpPr>
        <p:spPr>
          <a:xfrm rot="16200000">
            <a:off x="-1403131" y="2601310"/>
            <a:ext cx="15197957" cy="11067392"/>
          </a:xfrm>
          <a:prstGeom prst="round1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59B4DAC-7D00-44C3-9812-D4909979A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529599"/>
              </p:ext>
            </p:extLst>
          </p:nvPr>
        </p:nvGraphicFramePr>
        <p:xfrm>
          <a:off x="744279" y="1977370"/>
          <a:ext cx="10985266" cy="14434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5266">
                  <a:extLst>
                    <a:ext uri="{9D8B030D-6E8A-4147-A177-3AD203B41FA5}">
                      <a16:colId xmlns:a16="http://schemas.microsoft.com/office/drawing/2014/main" val="3756315978"/>
                    </a:ext>
                  </a:extLst>
                </a:gridCol>
              </a:tblGrid>
              <a:tr h="107215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3385872"/>
                  </a:ext>
                </a:extLst>
              </a:tr>
              <a:tr h="10328916">
                <a:tc>
                  <a:txBody>
                    <a:bodyPr/>
                    <a:lstStyle/>
                    <a:p>
                      <a:pPr algn="ctr"/>
                      <a:endParaRPr lang="en-GB" sz="24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4400" b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£1.80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 (501 Kcal)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4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£1.80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 (637 Kcal)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400" b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400" b="0" dirty="0"/>
                    </a:p>
                    <a:p>
                      <a:pPr algn="ctr"/>
                      <a:endParaRPr lang="en-GB" sz="4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410853"/>
                  </a:ext>
                </a:extLst>
              </a:tr>
              <a:tr h="3033203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/>
                        <a:t>Adults need around 2000 kcal a day</a:t>
                      </a:r>
                    </a:p>
                    <a:p>
                      <a:pPr algn="ctr"/>
                      <a:endParaRPr lang="en-GB" b="1" i="1" dirty="0"/>
                    </a:p>
                    <a:p>
                      <a:pPr algn="ctr"/>
                      <a:r>
                        <a:rPr lang="en-GB" sz="2400" b="1" i="1" dirty="0"/>
                        <a:t>If you have a food allergy or intolerance or have any concerns regarding allergens then please speak to one of our team</a:t>
                      </a:r>
                      <a:endParaRPr lang="en-GB" sz="2400" dirty="0"/>
                    </a:p>
                    <a:p>
                      <a:pPr algn="ctr"/>
                      <a:endParaRPr lang="en-GB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053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75F42-6354-4720-8488-48CA08F665D7}"/>
              </a:ext>
            </a:extLst>
          </p:cNvPr>
          <p:cNvSpPr txBox="1"/>
          <p:nvPr/>
        </p:nvSpPr>
        <p:spPr>
          <a:xfrm>
            <a:off x="949271" y="3740119"/>
            <a:ext cx="104931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  </a:t>
            </a:r>
            <a:r>
              <a:rPr lang="en-US" sz="6600" b="1" dirty="0"/>
              <a:t>WHAT’S ON TODAY?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147767-BDE7-4BE3-A82C-56B65D56D17F}"/>
              </a:ext>
            </a:extLst>
          </p:cNvPr>
          <p:cNvSpPr txBox="1"/>
          <p:nvPr/>
        </p:nvSpPr>
        <p:spPr>
          <a:xfrm>
            <a:off x="1909011" y="736052"/>
            <a:ext cx="7748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6600" b="1" dirty="0"/>
              <a:t>BURTON</a:t>
            </a:r>
            <a:r>
              <a:rPr lang="en-GB" sz="6600" dirty="0"/>
              <a:t> </a:t>
            </a:r>
            <a:r>
              <a:rPr lang="en-GB" sz="6600" b="1" dirty="0"/>
              <a:t>CANTEEN</a:t>
            </a:r>
            <a:r>
              <a:rPr lang="en-GB" sz="6600" dirty="0"/>
              <a:t>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AB71BB-4011-42C4-B504-E0AD550123FD}"/>
              </a:ext>
            </a:extLst>
          </p:cNvPr>
          <p:cNvSpPr txBox="1"/>
          <p:nvPr/>
        </p:nvSpPr>
        <p:spPr>
          <a:xfrm>
            <a:off x="1464411" y="1977370"/>
            <a:ext cx="102651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/>
              <a:t> 			Thursday 4</a:t>
            </a:r>
            <a:r>
              <a:rPr lang="en-GB" sz="6600" b="1" baseline="30000" dirty="0"/>
              <a:t>th</a:t>
            </a:r>
            <a:r>
              <a:rPr lang="en-GB" sz="6600" b="1" dirty="0"/>
              <a:t> December 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F5D058-3A46-4D9E-95FC-428033C9E30E}"/>
              </a:ext>
            </a:extLst>
          </p:cNvPr>
          <p:cNvSpPr/>
          <p:nvPr/>
        </p:nvSpPr>
        <p:spPr>
          <a:xfrm>
            <a:off x="6096000" y="12854817"/>
            <a:ext cx="5433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510330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Rounded 3">
            <a:extLst>
              <a:ext uri="{FF2B5EF4-FFF2-40B4-BE49-F238E27FC236}">
                <a16:creationId xmlns:a16="http://schemas.microsoft.com/office/drawing/2014/main" id="{62285B0C-2B97-40AC-8298-D706DCFAB2C0}"/>
              </a:ext>
            </a:extLst>
          </p:cNvPr>
          <p:cNvSpPr/>
          <p:nvPr/>
        </p:nvSpPr>
        <p:spPr>
          <a:xfrm rot="16200000">
            <a:off x="-1403131" y="2601310"/>
            <a:ext cx="15197957" cy="11067392"/>
          </a:xfrm>
          <a:prstGeom prst="round1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59B4DAC-7D00-44C3-9812-D4909979A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796637"/>
              </p:ext>
            </p:extLst>
          </p:nvPr>
        </p:nvGraphicFramePr>
        <p:xfrm>
          <a:off x="662151" y="2044073"/>
          <a:ext cx="11067394" cy="14434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94">
                  <a:extLst>
                    <a:ext uri="{9D8B030D-6E8A-4147-A177-3AD203B41FA5}">
                      <a16:colId xmlns:a16="http://schemas.microsoft.com/office/drawing/2014/main" val="3756315978"/>
                    </a:ext>
                  </a:extLst>
                </a:gridCol>
              </a:tblGrid>
              <a:tr h="107215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3385872"/>
                  </a:ext>
                </a:extLst>
              </a:tr>
              <a:tr h="10328916">
                <a:tc>
                  <a:txBody>
                    <a:bodyPr/>
                    <a:lstStyle/>
                    <a:p>
                      <a:pPr algn="ctr"/>
                      <a:endParaRPr lang="en-GB" sz="24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Chip shop Friday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4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Fish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Battered sausage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Saveloy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Potato fritter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Onion rings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410853"/>
                  </a:ext>
                </a:extLst>
              </a:tr>
              <a:tr h="3033203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/>
                        <a:t>Adults need around 2000 kcal a day</a:t>
                      </a:r>
                    </a:p>
                    <a:p>
                      <a:pPr algn="ctr"/>
                      <a:endParaRPr lang="en-GB" b="1" i="1" dirty="0"/>
                    </a:p>
                    <a:p>
                      <a:pPr algn="ctr"/>
                      <a:r>
                        <a:rPr lang="en-GB" sz="2400" b="1" i="1" dirty="0"/>
                        <a:t>If you have a food allergy or intolerance or have any concerns regarding allergens then please speak to one of our team</a:t>
                      </a:r>
                      <a:endParaRPr lang="en-GB" sz="2400" dirty="0"/>
                    </a:p>
                    <a:p>
                      <a:pPr algn="ctr"/>
                      <a:endParaRPr lang="en-GB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053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75F42-6354-4720-8488-48CA08F665D7}"/>
              </a:ext>
            </a:extLst>
          </p:cNvPr>
          <p:cNvSpPr txBox="1"/>
          <p:nvPr/>
        </p:nvSpPr>
        <p:spPr>
          <a:xfrm>
            <a:off x="849424" y="3352094"/>
            <a:ext cx="104931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  </a:t>
            </a:r>
            <a:r>
              <a:rPr lang="en-US" sz="6600" b="1" dirty="0"/>
              <a:t>WHAT’S ON TODAY?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147767-BDE7-4BE3-A82C-56B65D56D17F}"/>
              </a:ext>
            </a:extLst>
          </p:cNvPr>
          <p:cNvSpPr txBox="1"/>
          <p:nvPr/>
        </p:nvSpPr>
        <p:spPr>
          <a:xfrm>
            <a:off x="1909011" y="736052"/>
            <a:ext cx="7748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6600" b="1" dirty="0"/>
              <a:t>BURTON</a:t>
            </a:r>
            <a:r>
              <a:rPr lang="en-GB" sz="6600" dirty="0"/>
              <a:t> </a:t>
            </a:r>
            <a:r>
              <a:rPr lang="en-GB" sz="6600" b="1" dirty="0"/>
              <a:t>CANTEEN</a:t>
            </a:r>
            <a:r>
              <a:rPr lang="en-GB" sz="6600" dirty="0"/>
              <a:t>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AB71BB-4011-42C4-B504-E0AD550123FD}"/>
              </a:ext>
            </a:extLst>
          </p:cNvPr>
          <p:cNvSpPr txBox="1"/>
          <p:nvPr/>
        </p:nvSpPr>
        <p:spPr>
          <a:xfrm>
            <a:off x="1464411" y="1977370"/>
            <a:ext cx="102651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/>
              <a:t>         Friday 5</a:t>
            </a:r>
            <a:r>
              <a:rPr lang="en-GB" sz="6600" b="1" baseline="30000" dirty="0"/>
              <a:t>th</a:t>
            </a:r>
            <a:r>
              <a:rPr lang="en-GB" sz="6600" b="1" dirty="0"/>
              <a:t> </a:t>
            </a:r>
            <a:r>
              <a:rPr lang="en-GB" sz="6600" b="1" dirty="0" err="1"/>
              <a:t>Decmber</a:t>
            </a:r>
            <a:endParaRPr lang="en-GB" sz="66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F5D058-3A46-4D9E-95FC-428033C9E30E}"/>
              </a:ext>
            </a:extLst>
          </p:cNvPr>
          <p:cNvSpPr/>
          <p:nvPr/>
        </p:nvSpPr>
        <p:spPr>
          <a:xfrm>
            <a:off x="6096000" y="12854817"/>
            <a:ext cx="5433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723769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Rounded 3">
            <a:extLst>
              <a:ext uri="{FF2B5EF4-FFF2-40B4-BE49-F238E27FC236}">
                <a16:creationId xmlns:a16="http://schemas.microsoft.com/office/drawing/2014/main" id="{62285B0C-2B97-40AC-8298-D706DCFAB2C0}"/>
              </a:ext>
            </a:extLst>
          </p:cNvPr>
          <p:cNvSpPr/>
          <p:nvPr/>
        </p:nvSpPr>
        <p:spPr>
          <a:xfrm rot="16200000">
            <a:off x="-1403131" y="2601310"/>
            <a:ext cx="15197957" cy="11067392"/>
          </a:xfrm>
          <a:prstGeom prst="round1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59B4DAC-7D00-44C3-9812-D4909979A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476185"/>
              </p:ext>
            </p:extLst>
          </p:nvPr>
        </p:nvGraphicFramePr>
        <p:xfrm>
          <a:off x="662151" y="2044073"/>
          <a:ext cx="11067394" cy="14434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94">
                  <a:extLst>
                    <a:ext uri="{9D8B030D-6E8A-4147-A177-3AD203B41FA5}">
                      <a16:colId xmlns:a16="http://schemas.microsoft.com/office/drawing/2014/main" val="3756315978"/>
                    </a:ext>
                  </a:extLst>
                </a:gridCol>
              </a:tblGrid>
              <a:tr h="107215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3385872"/>
                  </a:ext>
                </a:extLst>
              </a:tr>
              <a:tr h="10328916">
                <a:tc>
                  <a:txBody>
                    <a:bodyPr/>
                    <a:lstStyle/>
                    <a:p>
                      <a:pPr algn="ctr"/>
                      <a:endParaRPr lang="en-GB" sz="24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£1.80 (473 Kcal)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£1.80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 (585 Kcal)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£1.80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 (296 Kcal)</a:t>
                      </a:r>
                      <a:endParaRPr lang="en-US" sz="5400" b="0" baseline="0" dirty="0"/>
                    </a:p>
                    <a:p>
                      <a:pPr algn="ctr"/>
                      <a:endParaRPr lang="en-GB" sz="2800" b="0" baseline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410853"/>
                  </a:ext>
                </a:extLst>
              </a:tr>
              <a:tr h="3033203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/>
                        <a:t>Adults need around 2000 kcal a day</a:t>
                      </a:r>
                    </a:p>
                    <a:p>
                      <a:pPr algn="ctr"/>
                      <a:endParaRPr lang="en-GB" b="1" i="1" dirty="0"/>
                    </a:p>
                    <a:p>
                      <a:pPr algn="ctr"/>
                      <a:r>
                        <a:rPr lang="en-GB" sz="2400" b="1" i="1" dirty="0"/>
                        <a:t>If you have a food allergy or intolerance or have any concerns regarding allergens then please speak to one of our team</a:t>
                      </a:r>
                      <a:endParaRPr lang="en-GB" sz="2400" dirty="0"/>
                    </a:p>
                    <a:p>
                      <a:pPr algn="ctr"/>
                      <a:endParaRPr lang="en-GB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053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75F42-6354-4720-8488-48CA08F665D7}"/>
              </a:ext>
            </a:extLst>
          </p:cNvPr>
          <p:cNvSpPr txBox="1"/>
          <p:nvPr/>
        </p:nvSpPr>
        <p:spPr>
          <a:xfrm>
            <a:off x="949271" y="4193577"/>
            <a:ext cx="104931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  </a:t>
            </a:r>
            <a:r>
              <a:rPr lang="en-US" sz="6600" b="1" dirty="0"/>
              <a:t>WHAT’S ON TODAY?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147767-BDE7-4BE3-A82C-56B65D56D17F}"/>
              </a:ext>
            </a:extLst>
          </p:cNvPr>
          <p:cNvSpPr txBox="1"/>
          <p:nvPr/>
        </p:nvSpPr>
        <p:spPr>
          <a:xfrm>
            <a:off x="1909011" y="736052"/>
            <a:ext cx="7748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6600" b="1" dirty="0"/>
              <a:t>BURTON</a:t>
            </a:r>
            <a:r>
              <a:rPr lang="en-GB" sz="6600" dirty="0"/>
              <a:t> </a:t>
            </a:r>
            <a:r>
              <a:rPr lang="en-GB" sz="6600" b="1" dirty="0"/>
              <a:t>CANTEEN</a:t>
            </a:r>
            <a:r>
              <a:rPr lang="en-GB" sz="6600" dirty="0"/>
              <a:t>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AB71BB-4011-42C4-B504-E0AD550123FD}"/>
              </a:ext>
            </a:extLst>
          </p:cNvPr>
          <p:cNvSpPr txBox="1"/>
          <p:nvPr/>
        </p:nvSpPr>
        <p:spPr>
          <a:xfrm>
            <a:off x="1464411" y="1977370"/>
            <a:ext cx="102651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/>
              <a:t>      Saturday 6</a:t>
            </a:r>
            <a:r>
              <a:rPr lang="en-GB" sz="6600" b="1" baseline="30000" dirty="0"/>
              <a:t>th</a:t>
            </a:r>
            <a:r>
              <a:rPr lang="en-GB" sz="6600" b="1" dirty="0"/>
              <a:t> December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F5D058-3A46-4D9E-95FC-428033C9E30E}"/>
              </a:ext>
            </a:extLst>
          </p:cNvPr>
          <p:cNvSpPr/>
          <p:nvPr/>
        </p:nvSpPr>
        <p:spPr>
          <a:xfrm>
            <a:off x="6096000" y="12854817"/>
            <a:ext cx="5433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087157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Rounded 3">
            <a:extLst>
              <a:ext uri="{FF2B5EF4-FFF2-40B4-BE49-F238E27FC236}">
                <a16:creationId xmlns:a16="http://schemas.microsoft.com/office/drawing/2014/main" id="{62285B0C-2B97-40AC-8298-D706DCFAB2C0}"/>
              </a:ext>
            </a:extLst>
          </p:cNvPr>
          <p:cNvSpPr/>
          <p:nvPr/>
        </p:nvSpPr>
        <p:spPr>
          <a:xfrm rot="16200000">
            <a:off x="-1403131" y="2601310"/>
            <a:ext cx="15197957" cy="11067392"/>
          </a:xfrm>
          <a:prstGeom prst="round1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59B4DAC-7D00-44C3-9812-D4909979A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34293"/>
              </p:ext>
            </p:extLst>
          </p:nvPr>
        </p:nvGraphicFramePr>
        <p:xfrm>
          <a:off x="662149" y="1821722"/>
          <a:ext cx="11067394" cy="14834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7394">
                  <a:extLst>
                    <a:ext uri="{9D8B030D-6E8A-4147-A177-3AD203B41FA5}">
                      <a16:colId xmlns:a16="http://schemas.microsoft.com/office/drawing/2014/main" val="3756315978"/>
                    </a:ext>
                  </a:extLst>
                </a:gridCol>
              </a:tblGrid>
              <a:tr h="107215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3385872"/>
                  </a:ext>
                </a:extLst>
              </a:tr>
              <a:tr h="10328916">
                <a:tc>
                  <a:txBody>
                    <a:bodyPr/>
                    <a:lstStyle/>
                    <a:p>
                      <a:pPr algn="ctr"/>
                      <a:endParaRPr lang="en-GB" sz="24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algn="ctr"/>
                      <a:endParaRPr lang="en-GB" sz="3600" b="0" baseline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£1.80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 (390 Kcal)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400" b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£1.80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 ( 645 Kcal)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400" b="0" dirty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£1.80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b="0" baseline="0" dirty="0"/>
                        <a:t> (244 Kcal)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400" b="0" dirty="0"/>
                    </a:p>
                    <a:p>
                      <a:pPr algn="ctr"/>
                      <a:endParaRPr lang="en-GB" sz="4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410853"/>
                  </a:ext>
                </a:extLst>
              </a:tr>
              <a:tr h="3033203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dirty="0"/>
                        <a:t>Adults need around 2000 kcal a day</a:t>
                      </a:r>
                    </a:p>
                    <a:p>
                      <a:pPr algn="ctr"/>
                      <a:endParaRPr lang="en-GB" b="1" i="1" dirty="0"/>
                    </a:p>
                    <a:p>
                      <a:pPr algn="ctr"/>
                      <a:r>
                        <a:rPr lang="en-GB" sz="2400" b="1" i="1" dirty="0"/>
                        <a:t>If you have a food allergy or intolerance or have any concerns regarding allergens then please speak to one of our team</a:t>
                      </a:r>
                      <a:endParaRPr lang="en-GB" sz="2400" dirty="0"/>
                    </a:p>
                    <a:p>
                      <a:pPr algn="ctr"/>
                      <a:endParaRPr lang="en-GB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053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75F42-6354-4720-8488-48CA08F665D7}"/>
              </a:ext>
            </a:extLst>
          </p:cNvPr>
          <p:cNvSpPr txBox="1"/>
          <p:nvPr/>
        </p:nvSpPr>
        <p:spPr>
          <a:xfrm>
            <a:off x="849424" y="3418713"/>
            <a:ext cx="1049315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  </a:t>
            </a:r>
            <a:r>
              <a:rPr lang="en-US" sz="6600" b="1" dirty="0"/>
              <a:t>WHAT’S ON TODAY?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147767-BDE7-4BE3-A82C-56B65D56D17F}"/>
              </a:ext>
            </a:extLst>
          </p:cNvPr>
          <p:cNvSpPr txBox="1"/>
          <p:nvPr/>
        </p:nvSpPr>
        <p:spPr>
          <a:xfrm>
            <a:off x="1909011" y="736052"/>
            <a:ext cx="7748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6600" b="1" dirty="0"/>
              <a:t>BURTON</a:t>
            </a:r>
            <a:r>
              <a:rPr lang="en-GB" sz="6600" dirty="0"/>
              <a:t> </a:t>
            </a:r>
            <a:r>
              <a:rPr lang="en-GB" sz="6600" b="1" dirty="0"/>
              <a:t>CANTEEN</a:t>
            </a:r>
            <a:r>
              <a:rPr lang="en-GB" sz="6600" dirty="0"/>
              <a:t>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AB71BB-4011-42C4-B504-E0AD550123FD}"/>
              </a:ext>
            </a:extLst>
          </p:cNvPr>
          <p:cNvSpPr txBox="1"/>
          <p:nvPr/>
        </p:nvSpPr>
        <p:spPr>
          <a:xfrm>
            <a:off x="849424" y="1977370"/>
            <a:ext cx="108801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/>
              <a:t>          Sunday 7</a:t>
            </a:r>
            <a:r>
              <a:rPr lang="en-GB" sz="6600" b="1" baseline="30000" dirty="0"/>
              <a:t>th</a:t>
            </a:r>
            <a:r>
              <a:rPr lang="en-GB" sz="6600" b="1" dirty="0"/>
              <a:t> December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F5D058-3A46-4D9E-95FC-428033C9E30E}"/>
              </a:ext>
            </a:extLst>
          </p:cNvPr>
          <p:cNvSpPr/>
          <p:nvPr/>
        </p:nvSpPr>
        <p:spPr>
          <a:xfrm>
            <a:off x="6096000" y="12854817"/>
            <a:ext cx="5433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833565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4F5336AF94C34496DB8EE23DCE382B" ma:contentTypeVersion="16" ma:contentTypeDescription="Create a new document." ma:contentTypeScope="" ma:versionID="1a056371590db25907b012db257114af">
  <xsd:schema xmlns:xsd="http://www.w3.org/2001/XMLSchema" xmlns:xs="http://www.w3.org/2001/XMLSchema" xmlns:p="http://schemas.microsoft.com/office/2006/metadata/properties" xmlns:ns3="93aa8a22-6f60-4d16-a5f7-baf173fa61db" xmlns:ns4="271242ef-e214-4b97-850b-f99753e9fb12" targetNamespace="http://schemas.microsoft.com/office/2006/metadata/properties" ma:root="true" ma:fieldsID="1e82b169a4de58355e3053797fc46567" ns3:_="" ns4:_="">
    <xsd:import namespace="93aa8a22-6f60-4d16-a5f7-baf173fa61db"/>
    <xsd:import namespace="271242ef-e214-4b97-850b-f99753e9fb1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aa8a22-6f60-4d16-a5f7-baf173fa61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1242ef-e214-4b97-850b-f99753e9fb1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3aa8a22-6f60-4d16-a5f7-baf173fa61d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483156-D3C7-46AC-8632-5E63D4F3C5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aa8a22-6f60-4d16-a5f7-baf173fa61db"/>
    <ds:schemaRef ds:uri="271242ef-e214-4b97-850b-f99753e9fb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DD6E83-9190-47A6-ABF7-A9BC89470B6A}">
  <ds:schemaRefs>
    <ds:schemaRef ds:uri="http://schemas.openxmlformats.org/package/2006/metadata/core-properties"/>
    <ds:schemaRef ds:uri="271242ef-e214-4b97-850b-f99753e9fb12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93aa8a22-6f60-4d16-a5f7-baf173fa61db"/>
  </ds:schemaRefs>
</ds:datastoreItem>
</file>

<file path=customXml/itemProps3.xml><?xml version="1.0" encoding="utf-8"?>
<ds:datastoreItem xmlns:ds="http://schemas.openxmlformats.org/officeDocument/2006/customXml" ds:itemID="{6C387F79-3C27-4C64-B2F4-A061F5A416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18818</TotalTime>
  <Words>508</Words>
  <Application>Microsoft Office PowerPoint</Application>
  <PresentationFormat>Custom</PresentationFormat>
  <Paragraphs>169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Williams</dc:creator>
  <cp:lastModifiedBy>Burton</cp:lastModifiedBy>
  <cp:revision>456</cp:revision>
  <cp:lastPrinted>2025-12-19T15:14:49Z</cp:lastPrinted>
  <dcterms:created xsi:type="dcterms:W3CDTF">2020-12-03T15:45:43Z</dcterms:created>
  <dcterms:modified xsi:type="dcterms:W3CDTF">2025-12-22T07:34:08Z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0x0101005D4F5336AF94C34496DB8EE23DCE382B</vt:lpwstr>
  </property>
</Properties>
</file>