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70" r:id="rId5"/>
  </p:sldIdLst>
  <p:sldSz cx="7559675" cy="10439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468" userDrawn="1">
          <p15:clr>
            <a:srgbClr val="A4A3A4"/>
          </p15:clr>
        </p15:guide>
        <p15:guide id="2" pos="294" userDrawn="1">
          <p15:clr>
            <a:srgbClr val="A4A3A4"/>
          </p15:clr>
        </p15:guide>
        <p15:guide id="3" orient="horz" pos="952" userDrawn="1">
          <p15:clr>
            <a:srgbClr val="A4A3A4"/>
          </p15:clr>
        </p15:guide>
        <p15:guide id="4" orient="horz" pos="6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28"/>
    <a:srgbClr val="003D29"/>
    <a:srgbClr val="FDF9EC"/>
    <a:srgbClr val="025C64"/>
    <a:srgbClr val="FFC1B4"/>
    <a:srgbClr val="E9E9EB"/>
    <a:srgbClr val="3C7EC0"/>
    <a:srgbClr val="052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05" autoAdjust="0"/>
    <p:restoredTop sz="94660"/>
  </p:normalViewPr>
  <p:slideViewPr>
    <p:cSldViewPr snapToGrid="0">
      <p:cViewPr>
        <p:scale>
          <a:sx n="70" d="100"/>
          <a:sy n="70" d="100"/>
        </p:scale>
        <p:origin x="1148" y="-1588"/>
      </p:cViewPr>
      <p:guideLst>
        <p:guide pos="4468"/>
        <p:guide pos="294"/>
        <p:guide orient="horz" pos="952"/>
        <p:guide orient="horz" pos="62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9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12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310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8EC82B92-D9EB-4C93-9D16-841CAB0FF939}" type="datetimeFigureOut">
              <a:rPr lang="en-GB" smtClean="0"/>
              <a:t>18/06/2026</a:t>
            </a:fld>
            <a:endParaRPr lang="en-GB"/>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102F9D6A-3FE9-48B6-B078-FBB5C15572FF}" type="slidenum">
              <a:rPr lang="en-GB" smtClean="0"/>
              <a:t>‹#›</a:t>
            </a:fld>
            <a:endParaRPr lang="en-GB"/>
          </a:p>
        </p:txBody>
      </p:sp>
    </p:spTree>
    <p:extLst>
      <p:ext uri="{BB962C8B-B14F-4D97-AF65-F5344CB8AC3E}">
        <p14:creationId xmlns:p14="http://schemas.microsoft.com/office/powerpoint/2010/main" val="1708385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0FD007-E2F8-7CD0-FC2F-1064E0BB7834}"/>
              </a:ext>
            </a:extLst>
          </p:cNvPr>
          <p:cNvSpPr>
            <a:spLocks noGrp="1" noRot="1" noMove="1" noResize="1" noEditPoints="1" noAdjustHandles="1" noChangeArrowheads="1" noChangeShapeType="1"/>
          </p:cNvSpPr>
          <p:nvPr/>
        </p:nvSpPr>
        <p:spPr>
          <a:xfrm>
            <a:off x="0" y="0"/>
            <a:ext cx="7559675" cy="1460002"/>
          </a:xfrm>
          <a:prstGeom prst="rect">
            <a:avLst/>
          </a:prstGeom>
          <a:solidFill>
            <a:srgbClr val="003D29"/>
          </a:solidFill>
          <a:ln>
            <a:solidFill>
              <a:srgbClr val="003D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72634C6-1116-58CB-A4D5-531FBEDC6B9A}"/>
              </a:ext>
            </a:extLst>
          </p:cNvPr>
          <p:cNvSpPr txBox="1"/>
          <p:nvPr/>
        </p:nvSpPr>
        <p:spPr>
          <a:xfrm>
            <a:off x="152780" y="191392"/>
            <a:ext cx="5397789" cy="1077218"/>
          </a:xfrm>
          <a:prstGeom prst="rect">
            <a:avLst/>
          </a:prstGeom>
          <a:noFill/>
        </p:spPr>
        <p:txBody>
          <a:bodyPr wrap="square" lIns="91440" tIns="45720" rIns="91440" bIns="45720" rtlCol="0" anchor="t">
            <a:spAutoFit/>
          </a:bodyPr>
          <a:lstStyle/>
          <a:p>
            <a:r>
              <a:rPr lang="en-US" sz="4000" b="1" dirty="0">
                <a:solidFill>
                  <a:srgbClr val="FDF9EC"/>
                </a:solidFill>
                <a:latin typeface="Oswald"/>
                <a:cs typeface="Times New Roman"/>
              </a:rPr>
              <a:t>Burton Canteen</a:t>
            </a:r>
          </a:p>
          <a:p>
            <a:r>
              <a:rPr lang="en-US" sz="2400" b="1" dirty="0">
                <a:solidFill>
                  <a:srgbClr val="FDF9EC"/>
                </a:solidFill>
                <a:latin typeface="Oswald"/>
                <a:cs typeface="Times New Roman"/>
              </a:rPr>
              <a:t>Week Commencing Monday 22/06/2026</a:t>
            </a:r>
            <a:endParaRPr lang="en-GB" sz="2400" b="1" dirty="0">
              <a:solidFill>
                <a:srgbClr val="FDF9EC"/>
              </a:solidFill>
              <a:latin typeface="Oswald"/>
              <a:cs typeface="Times New Roman"/>
            </a:endParaRPr>
          </a:p>
        </p:txBody>
      </p:sp>
      <p:graphicFrame>
        <p:nvGraphicFramePr>
          <p:cNvPr id="3" name="Table 2">
            <a:extLst>
              <a:ext uri="{FF2B5EF4-FFF2-40B4-BE49-F238E27FC236}">
                <a16:creationId xmlns:a16="http://schemas.microsoft.com/office/drawing/2014/main" id="{EE1CAC87-4491-4C44-0625-DDF7FB504444}"/>
              </a:ext>
            </a:extLst>
          </p:cNvPr>
          <p:cNvGraphicFramePr>
            <a:graphicFrameLocks noGrp="1"/>
          </p:cNvGraphicFramePr>
          <p:nvPr>
            <p:extLst>
              <p:ext uri="{D42A27DB-BD31-4B8C-83A1-F6EECF244321}">
                <p14:modId xmlns:p14="http://schemas.microsoft.com/office/powerpoint/2010/main" val="4003489646"/>
              </p:ext>
            </p:extLst>
          </p:nvPr>
        </p:nvGraphicFramePr>
        <p:xfrm>
          <a:off x="-5892" y="1457937"/>
          <a:ext cx="7646719" cy="8981461"/>
        </p:xfrm>
        <a:graphic>
          <a:graphicData uri="http://schemas.openxmlformats.org/drawingml/2006/table">
            <a:tbl>
              <a:tblPr firstRow="1" bandRow="1">
                <a:tableStyleId>{616DA210-FB5B-4158-B5E0-FEB733F419BA}</a:tableStyleId>
              </a:tblPr>
              <a:tblGrid>
                <a:gridCol w="1995606">
                  <a:extLst>
                    <a:ext uri="{9D8B030D-6E8A-4147-A177-3AD203B41FA5}">
                      <a16:colId xmlns:a16="http://schemas.microsoft.com/office/drawing/2014/main" val="4251156607"/>
                    </a:ext>
                  </a:extLst>
                </a:gridCol>
                <a:gridCol w="5651113">
                  <a:extLst>
                    <a:ext uri="{9D8B030D-6E8A-4147-A177-3AD203B41FA5}">
                      <a16:colId xmlns:a16="http://schemas.microsoft.com/office/drawing/2014/main" val="3636226645"/>
                    </a:ext>
                  </a:extLst>
                </a:gridCol>
              </a:tblGrid>
              <a:tr h="1174392">
                <a:tc>
                  <a:txBody>
                    <a:bodyPr/>
                    <a:lstStyle/>
                    <a:p>
                      <a:pPr algn="ctr"/>
                      <a:r>
                        <a:rPr lang="en-GB" sz="2800" b="1" dirty="0">
                          <a:latin typeface="EB GARAMOND MEDIUM" panose="00000600000000000000" pitchFamily="2" charset="0"/>
                          <a:ea typeface="EB GARAMOND MEDIUM" panose="00000600000000000000" pitchFamily="2" charset="0"/>
                        </a:rPr>
                        <a:t>Monday</a:t>
                      </a:r>
                      <a:r>
                        <a:rPr lang="en-GB" sz="2000" b="1" dirty="0">
                          <a:latin typeface="EB GARAMOND MEDIUM" panose="00000600000000000000" pitchFamily="2" charset="0"/>
                          <a:ea typeface="EB GARAMOND MEDIUM" panose="00000600000000000000" pitchFamily="2"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Chimichurri chicken legs, dirty rice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Mac and cheese, choice of toppings</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BBQ chicken drumsticks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010203"/>
                  </a:ext>
                </a:extLst>
              </a:tr>
              <a:tr h="1139323">
                <a:tc>
                  <a:txBody>
                    <a:bodyPr/>
                    <a:lstStyle/>
                    <a:p>
                      <a:pPr algn="ctr"/>
                      <a:r>
                        <a:rPr lang="en-GB" sz="2800" b="1" dirty="0">
                          <a:latin typeface="EB GARAMOND MEDIUM" panose="00000600000000000000" pitchFamily="2" charset="0"/>
                          <a:ea typeface="EB GARAMOND MEDIUM" panose="00000600000000000000" pitchFamily="2" charset="0"/>
                        </a:rPr>
                        <a:t>Tuesday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Creamy tomato chicken pasta</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Vegetable bean chilli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Piri </a:t>
                      </a:r>
                      <a:r>
                        <a:rPr lang="en-GB" sz="1400" b="0" i="0" dirty="0" err="1">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piri</a:t>
                      </a: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 chicken wings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1824425"/>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Wednesday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gyros loaded naan</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Creamy spinach and mushrooms penne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drumsticks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5505342"/>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Thursday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tikka madras, coriander and lime rice</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Vegetable tikka madras, coriander and lime rice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Vegetable samosa, onion bhaji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3727219"/>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Friday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Chip shop Friday</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Battered fish, saveloy, donna kebab</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Potato fritter, battered mushroom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471489"/>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Saturday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Build a burger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Beef, chicken, spicy bean, fish</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Cheese, bacon, jalapeno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36486"/>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Sunday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Jerk chicken and black bean rice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Cheese and onion quiche with salad</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drumsticks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173360"/>
                  </a:ext>
                </a:extLst>
              </a:tr>
              <a:tr h="971131">
                <a:tc gridSpan="2">
                  <a:txBody>
                    <a:bodyPr/>
                    <a:lstStyle/>
                    <a:p>
                      <a:pPr marL="0" marR="0" lvl="0" indent="0" algn="ctr">
                        <a:lnSpc>
                          <a:spcPct val="100000"/>
                        </a:lnSpc>
                        <a:spcBef>
                          <a:spcPts val="0"/>
                        </a:spcBef>
                        <a:spcAft>
                          <a:spcPts val="0"/>
                        </a:spcAft>
                        <a:buNone/>
                      </a:pPr>
                      <a:r>
                        <a:rPr lang="en-GB" sz="1200" b="1" i="1" u="none" strike="noStrike" noProof="0" dirty="0">
                          <a:solidFill>
                            <a:srgbClr val="FDF9EC"/>
                          </a:solidFill>
                          <a:latin typeface="Calibri"/>
                        </a:rPr>
                        <a:t>Adults ed around 2000 kcal per day.</a:t>
                      </a:r>
                      <a:endParaRPr lang="en-US" sz="1200" b="0" i="0" u="none" strike="noStrike" noProof="0" dirty="0">
                        <a:solidFill>
                          <a:srgbClr val="FDF9EC"/>
                        </a:solidFill>
                        <a:latin typeface="Calibri"/>
                      </a:endParaRPr>
                    </a:p>
                    <a:p>
                      <a:pPr marL="0" marR="0" lvl="0" indent="0" algn="ctr">
                        <a:lnSpc>
                          <a:spcPct val="100000"/>
                        </a:lnSpc>
                        <a:spcBef>
                          <a:spcPts val="0"/>
                        </a:spcBef>
                        <a:spcAft>
                          <a:spcPts val="0"/>
                        </a:spcAft>
                        <a:buNone/>
                      </a:pPr>
                      <a:r>
                        <a:rPr lang="en-GB" sz="1200" b="1" i="1" u="none" strike="noStrike" noProof="0" dirty="0">
                          <a:solidFill>
                            <a:srgbClr val="FDF9EC"/>
                          </a:solidFill>
                          <a:latin typeface="Calibri"/>
                        </a:rPr>
                        <a:t>If you have a food allergy or intolerance or have any concerns regarding allergens then please speak to one of our team and they will be happy to help. We are unable to accept Cash payment </a:t>
                      </a:r>
                      <a:endParaRPr lang="en-US" sz="1200" b="0" i="0" u="none" strike="noStrike" noProof="0" dirty="0">
                        <a:solidFill>
                          <a:srgbClr val="FDF9EC"/>
                        </a:solidFill>
                        <a:latin typeface="Calibri"/>
                      </a:endParaRPr>
                    </a:p>
                  </a:txBody>
                  <a:tcPr anchor="ctr">
                    <a:lnL w="0">
                      <a:noFill/>
                    </a:lnL>
                    <a:lnR w="0">
                      <a:noFill/>
                    </a:lnR>
                    <a:lnT w="12700" cap="flat" cmpd="sng" algn="ctr">
                      <a:solidFill>
                        <a:schemeClr val="tx1"/>
                      </a:solidFill>
                      <a:prstDash val="solid"/>
                      <a:round/>
                      <a:headEnd type="none" w="med" len="med"/>
                      <a:tailEnd type="none" w="med" len="med"/>
                    </a:lnT>
                    <a:lnB w="12700">
                      <a:solidFill>
                        <a:schemeClr val="tx1"/>
                      </a:solidFill>
                    </a:lnB>
                    <a:lnTlToBr w="0">
                      <a:noFill/>
                    </a:lnTlToBr>
                    <a:lnBlToTr w="0">
                      <a:noFill/>
                    </a:lnBlToTr>
                    <a:solidFill>
                      <a:srgbClr val="003D29"/>
                    </a:solidFill>
                  </a:tcPr>
                </a:tc>
                <a:tc hMerge="1">
                  <a:txBody>
                    <a:bodyPr/>
                    <a:lstStyle/>
                    <a:p>
                      <a:endParaRPr lang="en-US"/>
                    </a:p>
                  </a:txBody>
                  <a:tcPr anchor="ctr">
                    <a:lnL w="0">
                      <a:noFill/>
                    </a:lnL>
                    <a:lnR w="0">
                      <a:noFill/>
                    </a:lnR>
                    <a:lnT w="12700">
                      <a:solidFill>
                        <a:schemeClr val="tx1"/>
                      </a:solidFill>
                    </a:lnT>
                    <a:lnB w="12700">
                      <a:solidFill>
                        <a:schemeClr val="tx1"/>
                      </a:solidFill>
                    </a:lnB>
                    <a:lnTlToBr w="0">
                      <a:noFill/>
                    </a:lnTlToBr>
                    <a:lnBlToTr w="0">
                      <a:noFill/>
                    </a:lnBlToTr>
                    <a:solidFill>
                      <a:srgbClr val="003D29"/>
                    </a:solidFill>
                  </a:tcPr>
                </a:tc>
                <a:extLst>
                  <a:ext uri="{0D108BD9-81ED-4DB2-BD59-A6C34878D82A}">
                    <a16:rowId xmlns:a16="http://schemas.microsoft.com/office/drawing/2014/main" val="1619267203"/>
                  </a:ext>
                </a:extLst>
              </a:tr>
            </a:tbl>
          </a:graphicData>
        </a:graphic>
      </p:graphicFrame>
      <p:pic>
        <p:nvPicPr>
          <p:cNvPr id="6" name="Picture 5" descr="A white text on a black background&#10;&#10;AI-generated content may be incorrect.">
            <a:extLst>
              <a:ext uri="{FF2B5EF4-FFF2-40B4-BE49-F238E27FC236}">
                <a16:creationId xmlns:a16="http://schemas.microsoft.com/office/drawing/2014/main" id="{C4858D18-55C0-398F-098D-3E1E1BDB44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440680" y="-140812"/>
            <a:ext cx="1741625" cy="1741625"/>
          </a:xfrm>
          <a:prstGeom prst="rect">
            <a:avLst/>
          </a:prstGeom>
        </p:spPr>
      </p:pic>
    </p:spTree>
    <p:extLst>
      <p:ext uri="{BB962C8B-B14F-4D97-AF65-F5344CB8AC3E}">
        <p14:creationId xmlns:p14="http://schemas.microsoft.com/office/powerpoint/2010/main" val="4051194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4F5336AF94C34496DB8EE23DCE382B" ma:contentTypeVersion="17" ma:contentTypeDescription="Create a new document." ma:contentTypeScope="" ma:versionID="eb05771b3e8d26040ca40b566f5fa495">
  <xsd:schema xmlns:xsd="http://www.w3.org/2001/XMLSchema" xmlns:xs="http://www.w3.org/2001/XMLSchema" xmlns:p="http://schemas.microsoft.com/office/2006/metadata/properties" xmlns:ns3="93aa8a22-6f60-4d16-a5f7-baf173fa61db" xmlns:ns4="271242ef-e214-4b97-850b-f99753e9fb12" targetNamespace="http://schemas.microsoft.com/office/2006/metadata/properties" ma:root="true" ma:fieldsID="93d877393b383dc91c851d97e8dfae8d" ns3:_="" ns4:_="">
    <xsd:import namespace="93aa8a22-6f60-4d16-a5f7-baf173fa61db"/>
    <xsd:import namespace="271242ef-e214-4b97-850b-f99753e9fb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aa8a22-6f60-4d16-a5f7-baf173fa6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242ef-e214-4b97-850b-f99753e9fb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3aa8a22-6f60-4d16-a5f7-baf173fa61db" xsi:nil="true"/>
  </documentManagement>
</p:properties>
</file>

<file path=customXml/itemProps1.xml><?xml version="1.0" encoding="utf-8"?>
<ds:datastoreItem xmlns:ds="http://schemas.openxmlformats.org/officeDocument/2006/customXml" ds:itemID="{14054FF9-2C5E-4D1C-A4CE-E31934E1C152}">
  <ds:schemaRefs>
    <ds:schemaRef ds:uri="http://schemas.microsoft.com/sharepoint/v3/contenttype/forms"/>
  </ds:schemaRefs>
</ds:datastoreItem>
</file>

<file path=customXml/itemProps2.xml><?xml version="1.0" encoding="utf-8"?>
<ds:datastoreItem xmlns:ds="http://schemas.openxmlformats.org/officeDocument/2006/customXml" ds:itemID="{BFB0A90D-7EC8-40BC-A5FB-3F4354B3A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aa8a22-6f60-4d16-a5f7-baf173fa61db"/>
    <ds:schemaRef ds:uri="271242ef-e214-4b97-850b-f99753e9f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0F19C9-7C58-4E28-AB0C-938AA3027F18}">
  <ds:schemaRefs>
    <ds:schemaRef ds:uri="93aa8a22-6f60-4d16-a5f7-baf173fa61db"/>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271242ef-e214-4b97-850b-f99753e9fb12"/>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413</TotalTime>
  <Words>162</Words>
  <Application>Microsoft Office PowerPoint</Application>
  <PresentationFormat>Custom</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Wakeham</dc:creator>
  <cp:lastModifiedBy>Burton</cp:lastModifiedBy>
  <cp:revision>57</cp:revision>
  <cp:lastPrinted>2026-06-18T09:52:45Z</cp:lastPrinted>
  <dcterms:created xsi:type="dcterms:W3CDTF">2023-04-20T09:06:47Z</dcterms:created>
  <dcterms:modified xsi:type="dcterms:W3CDTF">2026-06-18T12:51:44Z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0x0101005D4F5336AF94C34496DB8EE23DCE382B</vt:lpwstr>
  </property>
  <property fmtid="{D5CDD505-2E9C-101B-9397-08002B2CF9AE}" pid="3" name="MediaServiceImageTags">
    <vt:lpwstr/>
  </property>
</Properties>
</file>